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38" r:id="rId3"/>
    <p:sldId id="325" r:id="rId4"/>
    <p:sldId id="331" r:id="rId5"/>
    <p:sldId id="361" r:id="rId6"/>
    <p:sldId id="358" r:id="rId7"/>
    <p:sldId id="371" r:id="rId8"/>
    <p:sldId id="360" r:id="rId9"/>
    <p:sldId id="359" r:id="rId10"/>
    <p:sldId id="330" r:id="rId11"/>
    <p:sldId id="340" r:id="rId12"/>
    <p:sldId id="333" r:id="rId13"/>
    <p:sldId id="342" r:id="rId14"/>
    <p:sldId id="335" r:id="rId15"/>
    <p:sldId id="339" r:id="rId16"/>
    <p:sldId id="346" r:id="rId17"/>
    <p:sldId id="344" r:id="rId18"/>
    <p:sldId id="352" r:id="rId19"/>
    <p:sldId id="347" r:id="rId20"/>
    <p:sldId id="349" r:id="rId21"/>
    <p:sldId id="353" r:id="rId22"/>
    <p:sldId id="363" r:id="rId23"/>
    <p:sldId id="354" r:id="rId24"/>
    <p:sldId id="355" r:id="rId25"/>
    <p:sldId id="351" r:id="rId26"/>
    <p:sldId id="313" r:id="rId27"/>
    <p:sldId id="327" r:id="rId28"/>
    <p:sldId id="356" r:id="rId29"/>
    <p:sldId id="343" r:id="rId30"/>
    <p:sldId id="364" r:id="rId31"/>
    <p:sldId id="367" r:id="rId32"/>
    <p:sldId id="368" r:id="rId33"/>
    <p:sldId id="369" r:id="rId34"/>
    <p:sldId id="357" r:id="rId35"/>
    <p:sldId id="365" r:id="rId36"/>
    <p:sldId id="366" r:id="rId37"/>
    <p:sldId id="321" r:id="rId38"/>
    <p:sldId id="422" r:id="rId39"/>
    <p:sldId id="324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DA FONSECA NUNES" initials="GDFN" lastIdx="2" clrIdx="0">
    <p:extLst>
      <p:ext uri="{19B8F6BF-5375-455C-9EA6-DF929625EA0E}">
        <p15:presenceInfo xmlns:p15="http://schemas.microsoft.com/office/powerpoint/2012/main" userId="f9cd04fcdf5784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3300"/>
    <a:srgbClr val="F01075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96706-4D52-2A83-44F7-B77D1561F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89EBE6-7A15-5F1B-F962-3987D92B2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3D6411-90FE-5C5A-E538-A61164AC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F9FA59-470D-B16E-9661-6D3EE09A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5EC4C7-17AE-35C6-E042-8967C580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09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91170-BAAC-8DDF-0A96-F4E3C811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47AD1E4-4EA9-3F81-38C9-C5F7D18D8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B33F8F-8DC2-B7E7-ED35-375EAA59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154ECA-4568-A08E-186A-0B83A0EB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5DB36D-47E0-4C9E-7B3F-2F07538F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0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48C77A-3CF1-EC38-D667-9EE4E9FF4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DB0DAD-1D6E-217F-0C55-C68AAFAD2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1A45A8-B691-F2F0-F7E4-9A3C3B45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A03A3D-2AEF-DDB2-5496-88CD6CD3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8C9682-AA08-1FE3-01E4-A47D0986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0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A3838"/>
                </a:solidFill>
                <a:latin typeface="Arial MT"/>
                <a:cs typeface="Arial MT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8509C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584922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36310-15C5-BDE1-4857-4D98EF04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4E3755-069F-8DC4-48BA-A3A98419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E29350-412F-5D09-C8BA-D3D79034A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ADA51D-ACCB-F355-91A7-8437A81F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6D01F9-BBDD-D6EE-3E18-E038A01E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5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BA431-5E46-AE90-1AF2-D06FC5C5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995840-1E60-E632-6A63-CAFD5E5E3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2D8BB2-931D-95B6-4A8D-044A34BA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302EF5-0FDA-1006-5C17-E723BA68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B88BC5-DA91-6EB0-F6BC-C43EBF6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54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12268-ED95-33AC-8ACB-CADA9101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720397-0795-5B0B-DBCD-6040C3AD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28A4C7-C273-50C7-B1BA-C8476825A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B91C7E-B4B2-D731-6FD8-AF775F0E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3617F9-1921-BC53-9CE8-6E9BABCA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CC12EF-AF4E-335C-6432-9551DCB0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63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612EE-E3EE-E9A3-D4C8-9E08C6B4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1B961B-CA23-1087-4FF5-2BAC643D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873540-3867-5855-8C46-AD4E95AE1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3B20CBF-911B-F119-6E20-1AE7E8441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E9822D7-BB8B-DA2A-AF2A-B10295B58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9A2731A-FC60-DFA1-75D2-0D26C5FCC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4575F8E-FC01-7C19-70E0-6F8C8805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DAC1E82-4FC6-04CF-FFB3-5B3A59E0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798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B34D6-2C0C-C7AF-5B01-0B284192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13BB5E-80BB-5AF7-31F0-352FE79F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982F3C2-012E-3F36-F7C7-0B30343B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50ADDE-6957-5BB7-DE45-59F00C00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5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254A84-90CA-0DD8-8C68-420FBEB0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4718629-7C94-C129-29CD-10C1BCE1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8CACDD-F51C-629C-6810-0BE53E43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36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45E64-0A38-5811-4CFF-6DC4B25E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F1005C-4C99-9D6E-C0F5-991E90D7C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7635E3-F259-DF0C-D24C-5700ECC28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63B716-5790-54E7-AA62-3D2CFE6D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17AB61-272B-237A-83B9-B7C862D3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B9AE9C-E714-00FD-9DEA-067592E5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91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B5E85-245F-A43E-82E7-A239259FA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339B949-F642-8893-B988-122C948F0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D93B67-527F-BEC6-535C-5F2B82D4D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06B279-8B03-2DEE-1E3E-908F1B69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D83D00-33A5-63EB-46C6-43D4136E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6615B0-37DB-134F-2265-BDF5D2FA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27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155B32-31BC-16F9-5A21-E7382F52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8B132-CEAB-AC7B-48D5-9AC75AE76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70CA91-06C7-3155-A47A-3EBCF61E4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FB7A3-E62F-401D-94DD-5CB6C2698CF9}" type="datetimeFigureOut">
              <a:rPr lang="pt-BR" smtClean="0"/>
              <a:t>25/07/2022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095979-9D60-B003-B09F-6FD42B25A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88B0B0-5F5C-C622-32A9-DA6734055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AD21F-F272-4724-818E-09276D3F95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2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GabrielFonsecaNunes/data-science-with-python/blob/master/primeiros_passos_google_colab.ipynb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GabrielFonsecaNunes/data-science-with-python/blob/master/primeiros_passos_google_colab.ipynb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lotly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GabrielFonsecaNunes/data-science-with-python/blob/master/primeiros_passos_google_colab.ipynb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eb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8C7DB5-17C1-D7A3-1D6B-B3DA73B83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338" y="1078941"/>
            <a:ext cx="7537324" cy="52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81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64374BA-F974-A737-B586-23DD7D828ED6}"/>
              </a:ext>
            </a:extLst>
          </p:cNvPr>
          <p:cNvSpPr/>
          <p:nvPr/>
        </p:nvSpPr>
        <p:spPr>
          <a:xfrm>
            <a:off x="495300" y="781761"/>
            <a:ext cx="11315700" cy="579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2" y="16620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853E71-FB90-5B2F-6FBE-429F76CE1190}"/>
              </a:ext>
            </a:extLst>
          </p:cNvPr>
          <p:cNvSpPr txBox="1"/>
          <p:nvPr/>
        </p:nvSpPr>
        <p:spPr>
          <a:xfrm>
            <a:off x="1150621" y="875893"/>
            <a:ext cx="30782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Tipos de gráficos:</a:t>
            </a:r>
          </a:p>
          <a:p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3DF7F0-2CA3-8D4C-EEDC-4F10E100F322}"/>
              </a:ext>
            </a:extLst>
          </p:cNvPr>
          <p:cNvSpPr txBox="1"/>
          <p:nvPr/>
        </p:nvSpPr>
        <p:spPr>
          <a:xfrm>
            <a:off x="2689760" y="1823600"/>
            <a:ext cx="6096000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Linhas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Setores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Dispersão (2d, 3d)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Barras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Histograma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err="1"/>
              <a:t>Boxplot</a:t>
            </a:r>
            <a:endParaRPr lang="pt-B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err="1"/>
              <a:t>Headmap</a:t>
            </a:r>
            <a:endParaRPr lang="pt-B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Mapas </a:t>
            </a:r>
            <a:r>
              <a:rPr lang="pt-BR" sz="2400" dirty="0" err="1"/>
              <a:t>chloropleth</a:t>
            </a:r>
            <a:endParaRPr lang="pt-BR" sz="2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0132F1-6255-F51F-81D7-A50DAB45B7A8}"/>
              </a:ext>
            </a:extLst>
          </p:cNvPr>
          <p:cNvSpPr txBox="1"/>
          <p:nvPr/>
        </p:nvSpPr>
        <p:spPr>
          <a:xfrm>
            <a:off x="6671569" y="1857950"/>
            <a:ext cx="4097867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Dispersão multivariada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Linhas paralelas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527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8A3BD8D2-3E99-631B-8C16-B847CCBC3A00}"/>
              </a:ext>
            </a:extLst>
          </p:cNvPr>
          <p:cNvSpPr/>
          <p:nvPr/>
        </p:nvSpPr>
        <p:spPr>
          <a:xfrm>
            <a:off x="1406525" y="1587500"/>
            <a:ext cx="9817100" cy="4292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effectLst/>
              </a:rPr>
              <a:t>É um serviço baseado em nuvem que permite 1GB de armazenamento de dados por usuário na versão gratuita.</a:t>
            </a:r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FD96D1C-EED2-62F3-3F20-C7640FD3BBDE}"/>
              </a:ext>
            </a:extLst>
          </p:cNvPr>
          <p:cNvSpPr/>
          <p:nvPr/>
        </p:nvSpPr>
        <p:spPr>
          <a:xfrm>
            <a:off x="4838366" y="2101968"/>
            <a:ext cx="2635752" cy="24412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BA4FF86-D018-BF9A-F84C-214DF6E33E58}"/>
              </a:ext>
            </a:extLst>
          </p:cNvPr>
          <p:cNvSpPr/>
          <p:nvPr/>
        </p:nvSpPr>
        <p:spPr>
          <a:xfrm>
            <a:off x="1831031" y="2101968"/>
            <a:ext cx="2910698" cy="2469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CAC1554-9CF5-FDAA-B80B-AEBE02EC8C96}"/>
              </a:ext>
            </a:extLst>
          </p:cNvPr>
          <p:cNvSpPr/>
          <p:nvPr/>
        </p:nvSpPr>
        <p:spPr>
          <a:xfrm>
            <a:off x="7593632" y="2101968"/>
            <a:ext cx="3007546" cy="24412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4E5CB3-F4A4-97E2-4F56-CB9EE14CBD28}"/>
              </a:ext>
            </a:extLst>
          </p:cNvPr>
          <p:cNvSpPr txBox="1"/>
          <p:nvPr/>
        </p:nvSpPr>
        <p:spPr>
          <a:xfrm>
            <a:off x="2254341" y="712661"/>
            <a:ext cx="8346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+mj-lt"/>
              </a:rPr>
              <a:t>Ferramentas para visualização de dados</a:t>
            </a:r>
            <a:endParaRPr lang="pt-BR" sz="2400" dirty="0">
              <a:latin typeface="+mj-lt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8B3C6C9-70F1-5D72-D86E-6A14EAF9B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4" y="2580147"/>
            <a:ext cx="2746960" cy="1545165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771F0B9-395E-E4FC-F290-080285CBA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1034" y="2198621"/>
            <a:ext cx="2910697" cy="698568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6D8499EC-1097-FA0A-1897-4EBFA7665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8974" y="3013342"/>
            <a:ext cx="2514815" cy="72123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C816303-975A-9B0D-9F03-15FAC839E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78" y="3731507"/>
            <a:ext cx="2438405" cy="813818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B41F77D4-E959-F612-1717-D6529A873921}"/>
              </a:ext>
            </a:extLst>
          </p:cNvPr>
          <p:cNvSpPr txBox="1"/>
          <p:nvPr/>
        </p:nvSpPr>
        <p:spPr>
          <a:xfrm>
            <a:off x="1831030" y="4648477"/>
            <a:ext cx="895444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/>
              <a:t>Existem diversas ferramentas poderosas para visualização de dados dentro do mercado, como por exemplo, Power BI e próprio Tableau, mas foco da aula será nas livrarias </a:t>
            </a:r>
            <a:r>
              <a:rPr lang="pt-BR" sz="1400" b="1" dirty="0"/>
              <a:t>open </a:t>
            </a:r>
            <a:r>
              <a:rPr lang="pt-BR" sz="1400" b="1" dirty="0" err="1"/>
              <a:t>source</a:t>
            </a:r>
            <a:r>
              <a:rPr lang="pt-BR" sz="1400" dirty="0"/>
              <a:t> de visualização de dados com </a:t>
            </a:r>
            <a:r>
              <a:rPr lang="pt-BR" sz="1400" dirty="0" err="1"/>
              <a:t>python</a:t>
            </a:r>
            <a:r>
              <a:rPr lang="pt-BR" sz="1400" dirty="0"/>
              <a:t> (matplotlib, </a:t>
            </a:r>
            <a:r>
              <a:rPr lang="pt-BR" sz="1400" dirty="0" err="1"/>
              <a:t>seaborn</a:t>
            </a:r>
            <a:r>
              <a:rPr lang="pt-BR" sz="1400" dirty="0"/>
              <a:t> e </a:t>
            </a:r>
            <a:r>
              <a:rPr lang="pt-BR" sz="1400" dirty="0" err="1"/>
              <a:t>plotly</a:t>
            </a:r>
            <a:r>
              <a:rPr lang="pt-BR" sz="1400" dirty="0"/>
              <a:t>). 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53AF74A2-900C-C607-6D9B-C16CEF826E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28" y="2270754"/>
            <a:ext cx="2727427" cy="21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626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87CACD-A5AD-C3C5-5FF9-CE61CFB314E6}"/>
              </a:ext>
            </a:extLst>
          </p:cNvPr>
          <p:cNvSpPr txBox="1"/>
          <p:nvPr/>
        </p:nvSpPr>
        <p:spPr>
          <a:xfrm>
            <a:off x="956570" y="1520665"/>
            <a:ext cx="10202334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effectLst/>
              </a:rPr>
              <a:t>Matplotlib é uma das principais bibliotecas de visualização de dados com Python, o matplotlib é abrangente para criar arquivos estáticos, animados, e </a:t>
            </a:r>
            <a:r>
              <a:rPr lang="pt-BR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visualizações interativas em Python</a:t>
            </a:r>
            <a:r>
              <a:rPr lang="pt-BR" sz="2400" dirty="0">
                <a:effectLst/>
              </a:rPr>
              <a:t>. Matplotlib torna as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coisas difíceis possíveis</a:t>
            </a:r>
            <a:r>
              <a:rPr lang="pt-BR" sz="2400" dirty="0">
                <a:effectLst/>
              </a:rPr>
              <a:t>. </a:t>
            </a:r>
            <a:endParaRPr lang="pt-BR" sz="2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E5766D-E79F-6BB7-0F51-40B774E16D65}"/>
              </a:ext>
            </a:extLst>
          </p:cNvPr>
          <p:cNvSpPr txBox="1"/>
          <p:nvPr/>
        </p:nvSpPr>
        <p:spPr>
          <a:xfrm>
            <a:off x="4969649" y="6240723"/>
            <a:ext cx="2375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https://matplotlib.org/</a:t>
            </a:r>
            <a:endParaRPr lang="pt-BR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7358A68-0386-EB79-4E42-FD8C1C5A8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8503" y="3811303"/>
            <a:ext cx="6358467" cy="152603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CF1A337-7949-780C-7CF6-D305E28FDC00}"/>
              </a:ext>
            </a:extLst>
          </p:cNvPr>
          <p:cNvSpPr txBox="1"/>
          <p:nvPr/>
        </p:nvSpPr>
        <p:spPr>
          <a:xfrm>
            <a:off x="956570" y="940246"/>
            <a:ext cx="2163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800" dirty="0">
                <a:effectLst/>
              </a:rPr>
              <a:t> Matplotlib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1502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737" y="331176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87CACD-A5AD-C3C5-5FF9-CE61CFB314E6}"/>
              </a:ext>
            </a:extLst>
          </p:cNvPr>
          <p:cNvSpPr txBox="1"/>
          <p:nvPr/>
        </p:nvSpPr>
        <p:spPr>
          <a:xfrm>
            <a:off x="846503" y="3956721"/>
            <a:ext cx="1055809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Para instalar o </a:t>
            </a:r>
            <a:r>
              <a:rPr lang="pt-BR" sz="2400" dirty="0" err="1"/>
              <a:t>matplolib</a:t>
            </a:r>
            <a:r>
              <a:rPr lang="pt-BR" sz="2400" dirty="0"/>
              <a:t> de </a:t>
            </a:r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pt-BR" sz="2400" dirty="0" err="1">
                <a:solidFill>
                  <a:schemeClr val="accent2">
                    <a:lumMod val="75000"/>
                  </a:schemeClr>
                </a:solidFill>
              </a:rPr>
              <a:t>pip</a:t>
            </a:r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accent2">
                    <a:lumMod val="75000"/>
                  </a:schemeClr>
                </a:solidFill>
              </a:rPr>
              <a:t>install</a:t>
            </a:r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accent2">
                    <a:lumMod val="75000"/>
                  </a:schemeClr>
                </a:solidFill>
              </a:rPr>
              <a:t>matplolib</a:t>
            </a:r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/>
              <a:t>no terminal. Dentro do google </a:t>
            </a:r>
            <a:r>
              <a:rPr lang="pt-BR" sz="2400" dirty="0" err="1"/>
              <a:t>colab</a:t>
            </a:r>
            <a:r>
              <a:rPr lang="pt-BR" sz="2400" dirty="0"/>
              <a:t> o matplotlib já vem por padrão. Para se utilizar o próprio notebook como </a:t>
            </a:r>
            <a:r>
              <a:rPr lang="pt-BR" sz="2400" b="1" dirty="0" err="1">
                <a:solidFill>
                  <a:schemeClr val="accent2">
                    <a:lumMod val="75000"/>
                  </a:schemeClr>
                </a:solidFill>
              </a:rPr>
              <a:t>backend</a:t>
            </a:r>
            <a:r>
              <a:rPr lang="pt-BR" sz="2400" dirty="0"/>
              <a:t> dos seus gráficos deve ser utilizado </a:t>
            </a:r>
            <a:r>
              <a:rPr lang="pt-BR" sz="2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“%matplotlib </a:t>
            </a:r>
            <a:r>
              <a:rPr lang="pt-BR" sz="24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</a:t>
            </a:r>
            <a:r>
              <a:rPr lang="pt-BR" sz="2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após a importação do matplotlib</a:t>
            </a:r>
            <a:r>
              <a:rPr lang="pt-BR" sz="2400" dirty="0"/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E5766D-E79F-6BB7-0F51-40B774E16D65}"/>
              </a:ext>
            </a:extLst>
          </p:cNvPr>
          <p:cNvSpPr txBox="1"/>
          <p:nvPr/>
        </p:nvSpPr>
        <p:spPr>
          <a:xfrm>
            <a:off x="8889718" y="6290871"/>
            <a:ext cx="2375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https://matplotlib.org/</a:t>
            </a:r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F1A337-7949-780C-7CF6-D305E28FDC00}"/>
              </a:ext>
            </a:extLst>
          </p:cNvPr>
          <p:cNvSpPr txBox="1"/>
          <p:nvPr/>
        </p:nvSpPr>
        <p:spPr>
          <a:xfrm>
            <a:off x="846504" y="685119"/>
            <a:ext cx="2163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800" dirty="0">
                <a:effectLst/>
              </a:rPr>
              <a:t> Matplotlib</a:t>
            </a: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E08994-80CB-B85F-B111-68CA8B85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03" y="1540960"/>
            <a:ext cx="4514703" cy="9591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A4FB806-E5C7-6FA2-410A-7968832A5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03" y="2997589"/>
            <a:ext cx="4514702" cy="95913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513E73-6BDA-D02B-EF0A-F4631440F47D}"/>
              </a:ext>
            </a:extLst>
          </p:cNvPr>
          <p:cNvSpPr txBox="1"/>
          <p:nvPr/>
        </p:nvSpPr>
        <p:spPr>
          <a:xfrm>
            <a:off x="846504" y="2628257"/>
            <a:ext cx="232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Importando matplotlib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96FD97-C7B1-A758-9872-0FAD72A6CED5}"/>
              </a:ext>
            </a:extLst>
          </p:cNvPr>
          <p:cNvSpPr txBox="1"/>
          <p:nvPr/>
        </p:nvSpPr>
        <p:spPr>
          <a:xfrm>
            <a:off x="846503" y="1182939"/>
            <a:ext cx="218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Instalando matplotlib</a:t>
            </a:r>
          </a:p>
        </p:txBody>
      </p:sp>
    </p:spTree>
    <p:extLst>
      <p:ext uri="{BB962C8B-B14F-4D97-AF65-F5344CB8AC3E}">
        <p14:creationId xmlns:p14="http://schemas.microsoft.com/office/powerpoint/2010/main" val="149961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8E509B2B-ADC5-DEB4-179A-D2EAA4D34C5C}"/>
              </a:ext>
            </a:extLst>
          </p:cNvPr>
          <p:cNvSpPr/>
          <p:nvPr/>
        </p:nvSpPr>
        <p:spPr>
          <a:xfrm>
            <a:off x="1016000" y="1549400"/>
            <a:ext cx="10329333" cy="4783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E0981C-3667-3C42-967B-C0BD6C88A9CF}"/>
              </a:ext>
            </a:extLst>
          </p:cNvPr>
          <p:cNvSpPr txBox="1"/>
          <p:nvPr/>
        </p:nvSpPr>
        <p:spPr>
          <a:xfrm>
            <a:off x="1545166" y="2285930"/>
            <a:ext cx="933450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err="1"/>
              <a:t>Jonh</a:t>
            </a:r>
            <a:r>
              <a:rPr lang="pt-BR" sz="2400" dirty="0"/>
              <a:t> </a:t>
            </a:r>
            <a:r>
              <a:rPr lang="pt-BR" sz="2400" dirty="0" err="1"/>
              <a:t>Tokey</a:t>
            </a:r>
            <a:r>
              <a:rPr lang="pt-BR" sz="2400" dirty="0"/>
              <a:t> “O maior valor de uma imagem é quando ela nos obriga a perceber o que nunca esperávamos ver. ”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787825-A878-4DB5-2E2C-9AABC241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394" y="3899459"/>
            <a:ext cx="3120806" cy="21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285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2DB410-2697-A348-F84C-8F04CB3C6D99}"/>
              </a:ext>
            </a:extLst>
          </p:cNvPr>
          <p:cNvSpPr txBox="1"/>
          <p:nvPr/>
        </p:nvSpPr>
        <p:spPr>
          <a:xfrm>
            <a:off x="1254822" y="1188419"/>
            <a:ext cx="990619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>
                <a:effectLst/>
              </a:rPr>
              <a:t>Gráfico de linhas</a:t>
            </a:r>
            <a:r>
              <a:rPr lang="pt-BR" sz="2400" dirty="0">
                <a:effectLst/>
              </a:rPr>
              <a:t>: geralmente usado para representar tendências em séries temporais. </a:t>
            </a:r>
            <a:endParaRPr lang="pt-BR" sz="24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8E14794-E4E8-E18F-D98F-2E6F5DE10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17" y="2535735"/>
            <a:ext cx="4673016" cy="335238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C3B6FC5-8A93-B2E4-E41A-B7DC18ACB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83" y="2764132"/>
            <a:ext cx="4595936" cy="312398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C5F0CF8-17D9-8FF5-5580-CE28D6E39581}"/>
              </a:ext>
            </a:extLst>
          </p:cNvPr>
          <p:cNvSpPr txBox="1"/>
          <p:nvPr/>
        </p:nvSpPr>
        <p:spPr>
          <a:xfrm>
            <a:off x="6946083" y="2374471"/>
            <a:ext cx="459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Matplotlib - Gráfico de linha Temperaturas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381CE57-B096-8EF0-0F4D-32C0A9828DDB}"/>
              </a:ext>
            </a:extLst>
          </p:cNvPr>
          <p:cNvSpPr txBox="1"/>
          <p:nvPr/>
        </p:nvSpPr>
        <p:spPr>
          <a:xfrm>
            <a:off x="7923389" y="6012982"/>
            <a:ext cx="21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Autor próprio, 2022.</a:t>
            </a:r>
            <a:endParaRPr lang="pt-BR" b="1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127EBA82-723C-216E-87E6-5E342AC5CBF2}"/>
              </a:ext>
            </a:extLst>
          </p:cNvPr>
          <p:cNvCxnSpPr>
            <a:cxnSpLocks/>
          </p:cNvCxnSpPr>
          <p:nvPr/>
        </p:nvCxnSpPr>
        <p:spPr>
          <a:xfrm>
            <a:off x="6841308" y="3362325"/>
            <a:ext cx="26074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56DF7FA-9B1D-4F65-990A-4CDB2D2AACDC}"/>
              </a:ext>
            </a:extLst>
          </p:cNvPr>
          <p:cNvCxnSpPr>
            <a:cxnSpLocks/>
          </p:cNvCxnSpPr>
          <p:nvPr/>
        </p:nvCxnSpPr>
        <p:spPr>
          <a:xfrm>
            <a:off x="6946083" y="4152900"/>
            <a:ext cx="26074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ACBCA10-38B6-B7B5-9B53-F76B4888E55D}"/>
              </a:ext>
            </a:extLst>
          </p:cNvPr>
          <p:cNvCxnSpPr>
            <a:cxnSpLocks/>
          </p:cNvCxnSpPr>
          <p:nvPr/>
        </p:nvCxnSpPr>
        <p:spPr>
          <a:xfrm>
            <a:off x="6841308" y="4543425"/>
            <a:ext cx="36933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B5AD68E-776F-5916-193E-9EC0D1F997DA}"/>
              </a:ext>
            </a:extLst>
          </p:cNvPr>
          <p:cNvCxnSpPr>
            <a:cxnSpLocks/>
          </p:cNvCxnSpPr>
          <p:nvPr/>
        </p:nvCxnSpPr>
        <p:spPr>
          <a:xfrm>
            <a:off x="6841308" y="4743450"/>
            <a:ext cx="36933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2BCF5B-4A67-437B-69E5-9619940EC166}"/>
              </a:ext>
            </a:extLst>
          </p:cNvPr>
          <p:cNvCxnSpPr>
            <a:cxnSpLocks/>
          </p:cNvCxnSpPr>
          <p:nvPr/>
        </p:nvCxnSpPr>
        <p:spPr>
          <a:xfrm>
            <a:off x="6841308" y="5143500"/>
            <a:ext cx="42076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583455C-AA91-AD49-8270-B2681D6E60A3}"/>
              </a:ext>
            </a:extLst>
          </p:cNvPr>
          <p:cNvCxnSpPr>
            <a:cxnSpLocks/>
          </p:cNvCxnSpPr>
          <p:nvPr/>
        </p:nvCxnSpPr>
        <p:spPr>
          <a:xfrm>
            <a:off x="6841308" y="5324475"/>
            <a:ext cx="2712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228F69B-FE83-C288-9C1A-B49B1DD1DB00}"/>
              </a:ext>
            </a:extLst>
          </p:cNvPr>
          <p:cNvCxnSpPr>
            <a:cxnSpLocks/>
          </p:cNvCxnSpPr>
          <p:nvPr/>
        </p:nvCxnSpPr>
        <p:spPr>
          <a:xfrm>
            <a:off x="6841308" y="5524500"/>
            <a:ext cx="22836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128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69" y="368586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2DB410-2697-A348-F84C-8F04CB3C6D99}"/>
              </a:ext>
            </a:extLst>
          </p:cNvPr>
          <p:cNvSpPr txBox="1"/>
          <p:nvPr/>
        </p:nvSpPr>
        <p:spPr>
          <a:xfrm>
            <a:off x="1422400" y="1009813"/>
            <a:ext cx="948266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/>
              <a:t>Gráficos de setores ou de “pizza”: </a:t>
            </a:r>
            <a:r>
              <a:rPr lang="pt-BR" sz="2400" dirty="0"/>
              <a:t>deve ser utilizado quando temos poucos setores, por exemplo,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mais de que 7 categorias </a:t>
            </a:r>
            <a:r>
              <a:rPr lang="pt-BR" sz="2400" dirty="0"/>
              <a:t>e ainda existir uma diferença significativa entre os setores do gráfico.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F1EB86-430E-533A-BA8E-3FA0BFC07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65" y="2975652"/>
            <a:ext cx="4365885" cy="3429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77F8011-F9B3-C8AA-4B57-AE41A3578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33" y="3034953"/>
            <a:ext cx="3266016" cy="275887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441F3A1-C08F-D88A-5A3B-2F6844EF571F}"/>
              </a:ext>
            </a:extLst>
          </p:cNvPr>
          <p:cNvSpPr txBox="1"/>
          <p:nvPr/>
        </p:nvSpPr>
        <p:spPr>
          <a:xfrm>
            <a:off x="1702199" y="6137130"/>
            <a:ext cx="4365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Fonte: </a:t>
            </a:r>
            <a:r>
              <a:rPr lang="en-US" sz="1200" dirty="0"/>
              <a:t>Habib - Exploring the Basics of Pie Chart in Matplotlib, 2020 </a:t>
            </a:r>
            <a:endParaRPr lang="pt-BR" sz="12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402FBF-E757-032A-2FFC-F1D57565AC2B}"/>
              </a:ext>
            </a:extLst>
          </p:cNvPr>
          <p:cNvSpPr txBox="1"/>
          <p:nvPr/>
        </p:nvSpPr>
        <p:spPr>
          <a:xfrm>
            <a:off x="7398546" y="6430326"/>
            <a:ext cx="21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Autor próprio, 2022.</a:t>
            </a:r>
            <a:endParaRPr lang="pt-BR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774E72A-37F4-F0F0-13E3-A1226D9EA645}"/>
              </a:ext>
            </a:extLst>
          </p:cNvPr>
          <p:cNvSpPr txBox="1"/>
          <p:nvPr/>
        </p:nvSpPr>
        <p:spPr>
          <a:xfrm>
            <a:off x="8300358" y="2667875"/>
            <a:ext cx="1314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Matplotlib - pie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CB3BF00-A5E8-6B1C-9C90-EC9F50465E02}"/>
              </a:ext>
            </a:extLst>
          </p:cNvPr>
          <p:cNvCxnSpPr>
            <a:cxnSpLocks/>
          </p:cNvCxnSpPr>
          <p:nvPr/>
        </p:nvCxnSpPr>
        <p:spPr>
          <a:xfrm>
            <a:off x="6663265" y="5661025"/>
            <a:ext cx="26074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5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2DB410-2697-A348-F84C-8F04CB3C6D99}"/>
              </a:ext>
            </a:extLst>
          </p:cNvPr>
          <p:cNvSpPr txBox="1"/>
          <p:nvPr/>
        </p:nvSpPr>
        <p:spPr>
          <a:xfrm>
            <a:off x="1354667" y="1354666"/>
            <a:ext cx="948266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>
                <a:effectLst/>
              </a:rPr>
              <a:t>Gráfico de dispersão: </a:t>
            </a:r>
            <a:r>
              <a:rPr lang="pt-BR" sz="2400" dirty="0">
                <a:effectLst/>
              </a:rPr>
              <a:t>usado para destacar os valores de duas ou até 3 variáveis ​​diferentes como pontos em um gráfico plano. </a:t>
            </a: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43BF65-20A4-0367-274F-BD734ECBFBF0}"/>
              </a:ext>
            </a:extLst>
          </p:cNvPr>
          <p:cNvSpPr txBox="1"/>
          <p:nvPr/>
        </p:nvSpPr>
        <p:spPr>
          <a:xfrm>
            <a:off x="7921085" y="2528090"/>
            <a:ext cx="159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Matplotlib - </a:t>
            </a:r>
            <a:r>
              <a:rPr lang="pt-BR" sz="1400" dirty="0" err="1"/>
              <a:t>Scatter</a:t>
            </a:r>
            <a:endParaRPr lang="pt-BR" sz="14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2E5F336-2684-3EBB-621A-D824DBBF1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10" y="2835867"/>
            <a:ext cx="4605118" cy="312278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3C7F593-77A1-6D6E-CB39-B1E7DCF97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5" y="2866222"/>
            <a:ext cx="4486965" cy="298808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3D424E-F19B-EACE-6A0F-5604D5BA8A02}"/>
              </a:ext>
            </a:extLst>
          </p:cNvPr>
          <p:cNvSpPr txBox="1"/>
          <p:nvPr/>
        </p:nvSpPr>
        <p:spPr>
          <a:xfrm>
            <a:off x="7423946" y="6086835"/>
            <a:ext cx="21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Autor próprio, 2022.</a:t>
            </a:r>
            <a:endParaRPr lang="pt-BR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1767EF0-C857-200B-01C7-710B5F598B25}"/>
              </a:ext>
            </a:extLst>
          </p:cNvPr>
          <p:cNvSpPr txBox="1"/>
          <p:nvPr/>
        </p:nvSpPr>
        <p:spPr>
          <a:xfrm>
            <a:off x="1609035" y="6035337"/>
            <a:ext cx="4365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Fonte: </a:t>
            </a:r>
            <a:r>
              <a:rPr lang="en-US" sz="1200" dirty="0"/>
              <a:t>Habib - Exploring the Basics of Scatter Chart in Matplotlib, 2020 </a:t>
            </a:r>
            <a:endParaRPr lang="pt-BR" sz="1200" dirty="0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7B574EEB-374B-FA20-D5C4-6C49901F3147}"/>
              </a:ext>
            </a:extLst>
          </p:cNvPr>
          <p:cNvCxnSpPr>
            <a:cxnSpLocks/>
          </p:cNvCxnSpPr>
          <p:nvPr/>
        </p:nvCxnSpPr>
        <p:spPr>
          <a:xfrm>
            <a:off x="6584130" y="5158105"/>
            <a:ext cx="14979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974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2DB410-2697-A348-F84C-8F04CB3C6D99}"/>
              </a:ext>
            </a:extLst>
          </p:cNvPr>
          <p:cNvSpPr txBox="1"/>
          <p:nvPr/>
        </p:nvSpPr>
        <p:spPr>
          <a:xfrm>
            <a:off x="1094291" y="1040817"/>
            <a:ext cx="948266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>
                <a:effectLst/>
              </a:rPr>
              <a:t>Gráfico de dispersão: </a:t>
            </a:r>
            <a:r>
              <a:rPr lang="pt-BR" sz="2400" dirty="0">
                <a:effectLst/>
              </a:rPr>
              <a:t>usado para destacar os valores de duas ou até 3 variáveis ​​diferentes como pontos em um gráfico. </a:t>
            </a: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43BF65-20A4-0367-274F-BD734ECBFBF0}"/>
              </a:ext>
            </a:extLst>
          </p:cNvPr>
          <p:cNvSpPr txBox="1"/>
          <p:nvPr/>
        </p:nvSpPr>
        <p:spPr>
          <a:xfrm>
            <a:off x="8195545" y="2029998"/>
            <a:ext cx="1860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Matplotlib – </a:t>
            </a:r>
            <a:r>
              <a:rPr lang="pt-BR" sz="1400" dirty="0" err="1"/>
              <a:t>Scatter</a:t>
            </a:r>
            <a:r>
              <a:rPr lang="pt-BR" sz="1400" dirty="0"/>
              <a:t> 3d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1767EF0-C857-200B-01C7-710B5F598B25}"/>
              </a:ext>
            </a:extLst>
          </p:cNvPr>
          <p:cNvSpPr txBox="1"/>
          <p:nvPr/>
        </p:nvSpPr>
        <p:spPr>
          <a:xfrm>
            <a:off x="3913057" y="6409633"/>
            <a:ext cx="4365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Fonte: </a:t>
            </a:r>
            <a:r>
              <a:rPr lang="en-US" sz="1200" dirty="0"/>
              <a:t>Matplotlib - </a:t>
            </a:r>
            <a:r>
              <a:rPr lang="pt-BR" sz="1200" dirty="0"/>
              <a:t>3D </a:t>
            </a:r>
            <a:r>
              <a:rPr lang="pt-BR" sz="1200" dirty="0" err="1"/>
              <a:t>scatterplot</a:t>
            </a:r>
            <a:r>
              <a:rPr lang="en-US" sz="1200" dirty="0"/>
              <a:t>, 2022.</a:t>
            </a:r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39C1F4-6B97-C752-C89E-02AA08575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23" y="2337775"/>
            <a:ext cx="3912774" cy="35744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6F8FB5-A682-20A6-7A92-325C7B94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589" y="2337775"/>
            <a:ext cx="3170036" cy="41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205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2DB410-2697-A348-F84C-8F04CB3C6D99}"/>
              </a:ext>
            </a:extLst>
          </p:cNvPr>
          <p:cNvSpPr txBox="1"/>
          <p:nvPr/>
        </p:nvSpPr>
        <p:spPr>
          <a:xfrm>
            <a:off x="1447801" y="1074218"/>
            <a:ext cx="948266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>
                <a:effectLst/>
              </a:rPr>
              <a:t>Gráfico de Barras: </a:t>
            </a:r>
            <a:r>
              <a:rPr lang="pt-BR" sz="2400" dirty="0">
                <a:effectLst/>
              </a:rPr>
              <a:t>Geralmente usado para comparar categorias e grupos. Ótimo gr</a:t>
            </a:r>
            <a:r>
              <a:rPr lang="pt-BR" sz="2400" dirty="0"/>
              <a:t>áfico </a:t>
            </a:r>
            <a:r>
              <a:rPr lang="pt-BR" sz="2400" dirty="0">
                <a:effectLst/>
              </a:rPr>
              <a:t>para ranking ou comparação de magnitude.</a:t>
            </a: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722992-DD30-7F40-7BCF-CA512AFAC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5" y="2390422"/>
            <a:ext cx="5015873" cy="35301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9D3693E-EB9D-D263-01A7-D9D9E0418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11" y="2268483"/>
            <a:ext cx="4013389" cy="38698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54793EA-505C-944E-3E63-90C571C8C212}"/>
              </a:ext>
            </a:extLst>
          </p:cNvPr>
          <p:cNvSpPr txBox="1"/>
          <p:nvPr/>
        </p:nvSpPr>
        <p:spPr>
          <a:xfrm>
            <a:off x="1707263" y="6093715"/>
            <a:ext cx="4841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Fonte: </a:t>
            </a:r>
            <a:r>
              <a:rPr lang="pt-BR" sz="1200" dirty="0" err="1"/>
              <a:t>Budkewics</a:t>
            </a:r>
            <a:r>
              <a:rPr lang="pt-BR" sz="1200" dirty="0"/>
              <a:t>, M. – </a:t>
            </a:r>
            <a:r>
              <a:rPr lang="pt-BR" sz="1200" dirty="0" err="1"/>
              <a:t>Medium</a:t>
            </a:r>
            <a:r>
              <a:rPr lang="pt-BR" sz="1200" dirty="0"/>
              <a:t> - Gráficos-de-barra-com-matplotlib, 2018.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DBE3F4-E040-8B5C-2B1B-CEA3523F70A0}"/>
              </a:ext>
            </a:extLst>
          </p:cNvPr>
          <p:cNvSpPr txBox="1"/>
          <p:nvPr/>
        </p:nvSpPr>
        <p:spPr>
          <a:xfrm>
            <a:off x="7855746" y="6240723"/>
            <a:ext cx="21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Autor próprio, 2022.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0293634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C41DCF-C49B-1A32-4D7C-C70AE0FD7559}"/>
              </a:ext>
            </a:extLst>
          </p:cNvPr>
          <p:cNvSpPr txBox="1"/>
          <p:nvPr/>
        </p:nvSpPr>
        <p:spPr>
          <a:xfrm>
            <a:off x="3223001" y="6394612"/>
            <a:ext cx="5029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 err="1"/>
              <a:t>Anatytics</a:t>
            </a:r>
            <a:r>
              <a:rPr lang="pt-BR" sz="1400" dirty="0"/>
              <a:t> insight - </a:t>
            </a:r>
            <a:r>
              <a:rPr lang="en-US" sz="1400" dirty="0"/>
              <a:t>Business Intelligence And Analytics, 2020</a:t>
            </a:r>
            <a:endParaRPr lang="pt-BR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1A390C-C6E3-FBAC-AA81-9D48391F6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77" y="3458633"/>
            <a:ext cx="3799581" cy="266398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00D5091-1B86-6F6E-D569-758C9D55966D}"/>
              </a:ext>
            </a:extLst>
          </p:cNvPr>
          <p:cNvSpPr txBox="1"/>
          <p:nvPr/>
        </p:nvSpPr>
        <p:spPr>
          <a:xfrm>
            <a:off x="1102619" y="935575"/>
            <a:ext cx="963506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“Na ciência de dados, o processo de produção de dados em informação e conhecimento,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visualização é uma parte imprescindível</a:t>
            </a:r>
            <a:r>
              <a:rPr lang="pt-BR" sz="2400" dirty="0"/>
              <a:t>. Sem ela, não se tem resultado, não se chega ao objetivo do trabalho, não se pode contar a história...não da pra demonstrar o que aconteceu”</a:t>
            </a:r>
          </a:p>
        </p:txBody>
      </p:sp>
    </p:spTree>
    <p:extLst>
      <p:ext uri="{BB962C8B-B14F-4D97-AF65-F5344CB8AC3E}">
        <p14:creationId xmlns:p14="http://schemas.microsoft.com/office/powerpoint/2010/main" val="251983346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20A67E7-0478-800D-F013-7F7B616DEA9E}"/>
              </a:ext>
            </a:extLst>
          </p:cNvPr>
          <p:cNvSpPr/>
          <p:nvPr/>
        </p:nvSpPr>
        <p:spPr>
          <a:xfrm>
            <a:off x="1242810" y="2714390"/>
            <a:ext cx="4725295" cy="3412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003" y="282337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2DB410-2697-A348-F84C-8F04CB3C6D99}"/>
              </a:ext>
            </a:extLst>
          </p:cNvPr>
          <p:cNvSpPr txBox="1"/>
          <p:nvPr/>
        </p:nvSpPr>
        <p:spPr>
          <a:xfrm>
            <a:off x="855947" y="730699"/>
            <a:ext cx="1071692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>
                <a:effectLst/>
              </a:rPr>
              <a:t>Histograma: </a:t>
            </a:r>
            <a:r>
              <a:rPr lang="pt-BR" sz="2400" dirty="0"/>
              <a:t>O histograma, também conhecido como </a:t>
            </a:r>
            <a:r>
              <a:rPr lang="pt-BR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  <a:r>
              <a:rPr lang="pt-BR" sz="2400" dirty="0"/>
              <a:t>, é a representação gráfica em colunas ou em barras de um conjunto de dados previamente tabulado e dividido em classes uniformes ou não uniformes.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84CEF2F-F586-F520-3AC3-EA2E14023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5" y="2917307"/>
            <a:ext cx="4291547" cy="31357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22B9E9F-11CE-CAAA-AE73-9B19AE500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647" y="2524443"/>
            <a:ext cx="4051220" cy="405122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216EC4-6887-2478-6FBC-28D4AFEEED6E}"/>
              </a:ext>
            </a:extLst>
          </p:cNvPr>
          <p:cNvSpPr txBox="1"/>
          <p:nvPr/>
        </p:nvSpPr>
        <p:spPr>
          <a:xfrm>
            <a:off x="2885813" y="6274005"/>
            <a:ext cx="21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Autor próprio, 2022.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217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20A67E7-0478-800D-F013-7F7B616DEA9E}"/>
              </a:ext>
            </a:extLst>
          </p:cNvPr>
          <p:cNvSpPr/>
          <p:nvPr/>
        </p:nvSpPr>
        <p:spPr>
          <a:xfrm>
            <a:off x="1403560" y="2891269"/>
            <a:ext cx="4725295" cy="3412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003" y="282337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2DB410-2697-A348-F84C-8F04CB3C6D99}"/>
              </a:ext>
            </a:extLst>
          </p:cNvPr>
          <p:cNvSpPr txBox="1"/>
          <p:nvPr/>
        </p:nvSpPr>
        <p:spPr>
          <a:xfrm>
            <a:off x="983842" y="890964"/>
            <a:ext cx="1022431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err="1">
                <a:effectLst/>
              </a:rPr>
              <a:t>Boxplot</a:t>
            </a:r>
            <a:r>
              <a:rPr lang="pt-BR" sz="2400" b="1" dirty="0">
                <a:effectLst/>
              </a:rPr>
              <a:t>: </a:t>
            </a:r>
            <a:r>
              <a:rPr lang="pt-BR" sz="2400" dirty="0">
                <a:effectLst/>
              </a:rPr>
              <a:t>D</a:t>
            </a:r>
            <a:r>
              <a:rPr lang="pt-BR" sz="2400" dirty="0"/>
              <a:t>iagrama de caixa, diagrama de extremos e quartis, </a:t>
            </a:r>
            <a:r>
              <a:rPr lang="pt-BR" sz="2400" dirty="0" err="1"/>
              <a:t>boxplot</a:t>
            </a:r>
            <a:r>
              <a:rPr lang="pt-BR" sz="2400" dirty="0"/>
              <a:t> ou box </a:t>
            </a:r>
            <a:r>
              <a:rPr lang="pt-BR" sz="2400" dirty="0" err="1"/>
              <a:t>plot</a:t>
            </a:r>
            <a:r>
              <a:rPr lang="pt-BR" sz="2400" dirty="0"/>
              <a:t> é uma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 gráfica para representar a variação de dados observados de uma variável numérica por meio de quartis</a:t>
            </a:r>
            <a:r>
              <a:rPr lang="pt-BR" sz="2400" dirty="0"/>
              <a:t>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216EC4-6887-2478-6FBC-28D4AFEEED6E}"/>
              </a:ext>
            </a:extLst>
          </p:cNvPr>
          <p:cNvSpPr txBox="1"/>
          <p:nvPr/>
        </p:nvSpPr>
        <p:spPr>
          <a:xfrm>
            <a:off x="2572546" y="6338891"/>
            <a:ext cx="21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Autor próprio, 2022.</a:t>
            </a:r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EF81A9-4DFE-2FAB-C790-C540395C0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53" y="2683418"/>
            <a:ext cx="5015346" cy="37597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CBE643-1E11-362D-0AB9-3AC2BDC4E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42" y="3082041"/>
            <a:ext cx="4258130" cy="29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0815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20A67E7-0478-800D-F013-7F7B616DEA9E}"/>
              </a:ext>
            </a:extLst>
          </p:cNvPr>
          <p:cNvSpPr/>
          <p:nvPr/>
        </p:nvSpPr>
        <p:spPr>
          <a:xfrm>
            <a:off x="1403560" y="2891269"/>
            <a:ext cx="4725295" cy="3412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003" y="282337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2DB410-2697-A348-F84C-8F04CB3C6D99}"/>
              </a:ext>
            </a:extLst>
          </p:cNvPr>
          <p:cNvSpPr txBox="1"/>
          <p:nvPr/>
        </p:nvSpPr>
        <p:spPr>
          <a:xfrm>
            <a:off x="983842" y="890964"/>
            <a:ext cx="1022431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err="1">
                <a:effectLst/>
              </a:rPr>
              <a:t>Boxplot</a:t>
            </a:r>
            <a:r>
              <a:rPr lang="pt-BR" sz="2400" b="1" dirty="0">
                <a:effectLst/>
              </a:rPr>
              <a:t>: </a:t>
            </a:r>
            <a:r>
              <a:rPr lang="pt-BR" sz="2400" dirty="0">
                <a:effectLst/>
              </a:rPr>
              <a:t>D</a:t>
            </a:r>
            <a:r>
              <a:rPr lang="pt-BR" sz="2400" dirty="0"/>
              <a:t>iagrama de caixa, diagrama de extremos e quartis, </a:t>
            </a:r>
            <a:r>
              <a:rPr lang="pt-BR" sz="2400" dirty="0" err="1"/>
              <a:t>boxplot</a:t>
            </a:r>
            <a:r>
              <a:rPr lang="pt-BR" sz="2400" dirty="0"/>
              <a:t> ou box </a:t>
            </a:r>
            <a:r>
              <a:rPr lang="pt-BR" sz="2400" dirty="0" err="1"/>
              <a:t>plot</a:t>
            </a:r>
            <a:r>
              <a:rPr lang="pt-BR" sz="2400" dirty="0"/>
              <a:t> é uma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 gráfica para representar a variação de dados observados de uma variável numérica por meio de quartis</a:t>
            </a:r>
            <a:r>
              <a:rPr lang="pt-BR" sz="2400" dirty="0"/>
              <a:t>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216EC4-6887-2478-6FBC-28D4AFEEED6E}"/>
              </a:ext>
            </a:extLst>
          </p:cNvPr>
          <p:cNvSpPr txBox="1"/>
          <p:nvPr/>
        </p:nvSpPr>
        <p:spPr>
          <a:xfrm>
            <a:off x="2572546" y="6338891"/>
            <a:ext cx="21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Autor próprio, 2022.</a:t>
            </a:r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EF81A9-4DFE-2FAB-C790-C540395C0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53" y="2683418"/>
            <a:ext cx="5015346" cy="37597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CBE643-1E11-362D-0AB9-3AC2BDC4E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42" y="3082041"/>
            <a:ext cx="4258130" cy="29975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CF981B6-30DA-50BC-E293-F1274DEFA78E}"/>
              </a:ext>
            </a:extLst>
          </p:cNvPr>
          <p:cNvCxnSpPr>
            <a:cxnSpLocks/>
          </p:cNvCxnSpPr>
          <p:nvPr/>
        </p:nvCxnSpPr>
        <p:spPr>
          <a:xfrm>
            <a:off x="2944869" y="3256934"/>
            <a:ext cx="284106" cy="8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0E9C933-FC86-F320-CE4B-30CA932E2AA1}"/>
              </a:ext>
            </a:extLst>
          </p:cNvPr>
          <p:cNvSpPr txBox="1"/>
          <p:nvPr/>
        </p:nvSpPr>
        <p:spPr>
          <a:xfrm>
            <a:off x="2104644" y="3101385"/>
            <a:ext cx="80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Outiliers</a:t>
            </a:r>
            <a:endParaRPr lang="pt-BR" sz="14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5C8665A-297B-8CE1-887C-EA5ABCB40F2A}"/>
              </a:ext>
            </a:extLst>
          </p:cNvPr>
          <p:cNvCxnSpPr>
            <a:cxnSpLocks/>
          </p:cNvCxnSpPr>
          <p:nvPr/>
        </p:nvCxnSpPr>
        <p:spPr>
          <a:xfrm flipV="1">
            <a:off x="2944869" y="3245785"/>
            <a:ext cx="1253827" cy="11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02ED68E-1A4C-1ACA-1EA3-1B1ADDCD66F9}"/>
              </a:ext>
            </a:extLst>
          </p:cNvPr>
          <p:cNvCxnSpPr>
            <a:cxnSpLocks/>
          </p:cNvCxnSpPr>
          <p:nvPr/>
        </p:nvCxnSpPr>
        <p:spPr>
          <a:xfrm>
            <a:off x="735700" y="4756555"/>
            <a:ext cx="2333303" cy="63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A4F7AF40-0F44-3CA6-95BF-B4C4999AA92F}"/>
              </a:ext>
            </a:extLst>
          </p:cNvPr>
          <p:cNvCxnSpPr>
            <a:cxnSpLocks/>
          </p:cNvCxnSpPr>
          <p:nvPr/>
        </p:nvCxnSpPr>
        <p:spPr>
          <a:xfrm flipV="1">
            <a:off x="735700" y="4409102"/>
            <a:ext cx="1369325" cy="347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DB673E0-ADC8-FFD0-93CA-5AB48DB6CB4E}"/>
              </a:ext>
            </a:extLst>
          </p:cNvPr>
          <p:cNvSpPr txBox="1"/>
          <p:nvPr/>
        </p:nvSpPr>
        <p:spPr>
          <a:xfrm>
            <a:off x="240682" y="4404186"/>
            <a:ext cx="1108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Bigode Inferior</a:t>
            </a:r>
            <a:endParaRPr lang="pt-BR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1BDD2AA-A15B-61DC-5DBD-4ABF3EFD5AA4}"/>
              </a:ext>
            </a:extLst>
          </p:cNvPr>
          <p:cNvCxnSpPr>
            <a:cxnSpLocks/>
          </p:cNvCxnSpPr>
          <p:nvPr/>
        </p:nvCxnSpPr>
        <p:spPr>
          <a:xfrm flipV="1">
            <a:off x="4972050" y="4914900"/>
            <a:ext cx="106945" cy="28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46102D4C-13C7-8205-E051-2FC139B1A997}"/>
              </a:ext>
            </a:extLst>
          </p:cNvPr>
          <p:cNvCxnSpPr>
            <a:cxnSpLocks/>
          </p:cNvCxnSpPr>
          <p:nvPr/>
        </p:nvCxnSpPr>
        <p:spPr>
          <a:xfrm flipH="1" flipV="1">
            <a:off x="4659952" y="4756555"/>
            <a:ext cx="312098" cy="44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6E61A88-4261-846C-D4F3-96B74AED9473}"/>
              </a:ext>
            </a:extLst>
          </p:cNvPr>
          <p:cNvSpPr txBox="1"/>
          <p:nvPr/>
        </p:nvSpPr>
        <p:spPr>
          <a:xfrm>
            <a:off x="4747897" y="517432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6DD74F3-0284-2E65-849A-85064F44516F}"/>
              </a:ext>
            </a:extLst>
          </p:cNvPr>
          <p:cNvSpPr txBox="1"/>
          <p:nvPr/>
        </p:nvSpPr>
        <p:spPr>
          <a:xfrm>
            <a:off x="3559640" y="348438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Q3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52C463D-2BA3-444F-F653-733EE2BF6BB4}"/>
              </a:ext>
            </a:extLst>
          </p:cNvPr>
          <p:cNvCxnSpPr>
            <a:cxnSpLocks/>
          </p:cNvCxnSpPr>
          <p:nvPr/>
        </p:nvCxnSpPr>
        <p:spPr>
          <a:xfrm flipH="1">
            <a:off x="3594112" y="3846810"/>
            <a:ext cx="199111" cy="273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C9BC6E1C-1964-F982-717A-5DB290403F14}"/>
              </a:ext>
            </a:extLst>
          </p:cNvPr>
          <p:cNvCxnSpPr>
            <a:cxnSpLocks/>
          </p:cNvCxnSpPr>
          <p:nvPr/>
        </p:nvCxnSpPr>
        <p:spPr>
          <a:xfrm>
            <a:off x="3793223" y="3846810"/>
            <a:ext cx="258065" cy="388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70E4109-42BE-F921-6C5A-EF0CD1923D96}"/>
              </a:ext>
            </a:extLst>
          </p:cNvPr>
          <p:cNvSpPr txBox="1"/>
          <p:nvPr/>
        </p:nvSpPr>
        <p:spPr>
          <a:xfrm>
            <a:off x="4659952" y="391289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Q2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50434FF-402E-4B39-3413-D881382A573A}"/>
              </a:ext>
            </a:extLst>
          </p:cNvPr>
          <p:cNvCxnSpPr>
            <a:cxnSpLocks/>
          </p:cNvCxnSpPr>
          <p:nvPr/>
        </p:nvCxnSpPr>
        <p:spPr>
          <a:xfrm>
            <a:off x="4865105" y="4158858"/>
            <a:ext cx="191109" cy="277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7C52BBA-A8BA-0DDD-218E-D852558D862F}"/>
              </a:ext>
            </a:extLst>
          </p:cNvPr>
          <p:cNvCxnSpPr>
            <a:cxnSpLocks/>
          </p:cNvCxnSpPr>
          <p:nvPr/>
        </p:nvCxnSpPr>
        <p:spPr>
          <a:xfrm flipH="1">
            <a:off x="4659952" y="4158858"/>
            <a:ext cx="205153" cy="252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1F343F9-4B12-3351-C27C-239C9E143AFA}"/>
              </a:ext>
            </a:extLst>
          </p:cNvPr>
          <p:cNvCxnSpPr>
            <a:cxnSpLocks/>
          </p:cNvCxnSpPr>
          <p:nvPr/>
        </p:nvCxnSpPr>
        <p:spPr>
          <a:xfrm>
            <a:off x="1158046" y="3429000"/>
            <a:ext cx="946598" cy="400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647BF34-1EFF-4D2D-B07A-0CE5D57324AB}"/>
              </a:ext>
            </a:extLst>
          </p:cNvPr>
          <p:cNvCxnSpPr>
            <a:cxnSpLocks/>
          </p:cNvCxnSpPr>
          <p:nvPr/>
        </p:nvCxnSpPr>
        <p:spPr>
          <a:xfrm>
            <a:off x="1136141" y="3429000"/>
            <a:ext cx="2060544" cy="240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369AAE3-2213-287D-945A-A2C73B6D2344}"/>
              </a:ext>
            </a:extLst>
          </p:cNvPr>
          <p:cNvSpPr txBox="1"/>
          <p:nvPr/>
        </p:nvSpPr>
        <p:spPr>
          <a:xfrm>
            <a:off x="384968" y="3088784"/>
            <a:ext cx="1369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Bigode Superior</a:t>
            </a:r>
            <a:endParaRPr lang="pt-BR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C9FED24B-33E3-9661-FA8A-8DF508149D05}"/>
              </a:ext>
            </a:extLst>
          </p:cNvPr>
          <p:cNvCxnSpPr>
            <a:cxnSpLocks/>
          </p:cNvCxnSpPr>
          <p:nvPr/>
        </p:nvCxnSpPr>
        <p:spPr>
          <a:xfrm flipH="1">
            <a:off x="2387600" y="3256934"/>
            <a:ext cx="557269" cy="510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7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17" grpId="0"/>
      <p:bldP spid="25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070" y="107885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2DB410-2697-A348-F84C-8F04CB3C6D99}"/>
              </a:ext>
            </a:extLst>
          </p:cNvPr>
          <p:cNvSpPr txBox="1"/>
          <p:nvPr/>
        </p:nvSpPr>
        <p:spPr>
          <a:xfrm>
            <a:off x="1024466" y="544696"/>
            <a:ext cx="1014306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err="1"/>
              <a:t>Heatmap</a:t>
            </a:r>
            <a:r>
              <a:rPr lang="pt-BR" sz="2400" b="1" dirty="0">
                <a:effectLst/>
              </a:rPr>
              <a:t>: </a:t>
            </a:r>
            <a:r>
              <a:rPr lang="pt-BR" sz="2400" dirty="0"/>
              <a:t>O </a:t>
            </a:r>
            <a:r>
              <a:rPr lang="pt-BR" sz="2400" dirty="0" err="1"/>
              <a:t>heatmap</a:t>
            </a:r>
            <a:r>
              <a:rPr lang="pt-BR" sz="2400" dirty="0"/>
              <a:t>, ou mapa de calor, na tradução do inglês, é uma representação gráfica que mostra em quais pontos de um site, ou blog, houve maior atividade por parte do usuário. Essa presença é resultado de maiores interações com o mouse, considerando também cliques e rolagem da página.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C01205-4FC4-4016-12EE-5A8CC3F99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3"/>
          <a:stretch/>
        </p:blipFill>
        <p:spPr>
          <a:xfrm>
            <a:off x="6233420" y="3107349"/>
            <a:ext cx="3748781" cy="31451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7441972-7EDC-612F-1897-D7B1D439A2F5}"/>
              </a:ext>
            </a:extLst>
          </p:cNvPr>
          <p:cNvSpPr txBox="1"/>
          <p:nvPr/>
        </p:nvSpPr>
        <p:spPr>
          <a:xfrm>
            <a:off x="1701032" y="6385445"/>
            <a:ext cx="3411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dirty="0"/>
              <a:t>Machine Learning: Predicting House Prices, 2020</a:t>
            </a:r>
            <a:r>
              <a:rPr lang="pt-BR" sz="1100" dirty="0"/>
              <a:t>.</a:t>
            </a:r>
            <a:endParaRPr lang="pt-BR" sz="1400" b="1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FC6A46A-7DEC-DDB1-C9AD-AB4CEEE1F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32" y="2828240"/>
            <a:ext cx="3684210" cy="348506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F35AD95-A976-05CB-B69E-E39A06B5A82A}"/>
              </a:ext>
            </a:extLst>
          </p:cNvPr>
          <p:cNvCxnSpPr/>
          <p:nvPr/>
        </p:nvCxnSpPr>
        <p:spPr>
          <a:xfrm>
            <a:off x="5731933" y="2982127"/>
            <a:ext cx="0" cy="339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C12C0E-9D61-EC44-B34B-01F32A9CF470}"/>
              </a:ext>
            </a:extLst>
          </p:cNvPr>
          <p:cNvSpPr txBox="1"/>
          <p:nvPr/>
        </p:nvSpPr>
        <p:spPr>
          <a:xfrm>
            <a:off x="6402054" y="6377679"/>
            <a:ext cx="50401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dirty="0"/>
              <a:t>F-Patterns No More: How People View Google &amp; Bing Search Results, 2020.</a:t>
            </a:r>
          </a:p>
          <a:p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08934991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42E0E644-377F-7FAE-A6B2-27C6833A2766}"/>
              </a:ext>
            </a:extLst>
          </p:cNvPr>
          <p:cNvSpPr/>
          <p:nvPr/>
        </p:nvSpPr>
        <p:spPr>
          <a:xfrm>
            <a:off x="601134" y="745067"/>
            <a:ext cx="11133666" cy="5782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50" y="129514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2DB410-2697-A348-F84C-8F04CB3C6D99}"/>
              </a:ext>
            </a:extLst>
          </p:cNvPr>
          <p:cNvSpPr txBox="1"/>
          <p:nvPr/>
        </p:nvSpPr>
        <p:spPr>
          <a:xfrm>
            <a:off x="778932" y="745067"/>
            <a:ext cx="10811934" cy="211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/>
              <a:t>Mapas </a:t>
            </a:r>
            <a:r>
              <a:rPr lang="pt-BR" sz="2400" b="1" dirty="0" err="1"/>
              <a:t>chloropleth</a:t>
            </a:r>
            <a:r>
              <a:rPr lang="pt-BR" sz="2400" b="1" dirty="0">
                <a:effectLst/>
              </a:rPr>
              <a:t>: </a:t>
            </a:r>
            <a:r>
              <a:rPr lang="pt-BR" sz="2200" dirty="0">
                <a:effectLst/>
              </a:rPr>
              <a:t>Um </a:t>
            </a:r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mapa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coroplético</a:t>
            </a:r>
            <a:r>
              <a:rPr lang="pt-BR" sz="2200" dirty="0"/>
              <a:t> representa normalmente uma </a:t>
            </a:r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superfície estatística por meio de áreas simbolizadas </a:t>
            </a:r>
            <a:r>
              <a:rPr lang="pt-BR" sz="2200" dirty="0"/>
              <a:t>com cores, sombreamentos ou padrões de acordo com uma escala que representa a proporcionalidade da variável estatística em causa, como por exemplo a densidade populacional ou o rendimento per capita.</a:t>
            </a:r>
            <a:r>
              <a:rPr lang="pt-BR" sz="2200" b="1" dirty="0">
                <a:effectLst/>
              </a:rPr>
              <a:t>  </a:t>
            </a:r>
            <a:endParaRPr lang="pt-BR" sz="22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D73E3A5-686D-CC99-C21E-CCC14D609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5"/>
          <a:stretch/>
        </p:blipFill>
        <p:spPr>
          <a:xfrm>
            <a:off x="6231469" y="3069875"/>
            <a:ext cx="5190352" cy="325049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6A32B9B-9875-67FA-E09D-64E18753218A}"/>
              </a:ext>
            </a:extLst>
          </p:cNvPr>
          <p:cNvSpPr txBox="1"/>
          <p:nvPr/>
        </p:nvSpPr>
        <p:spPr>
          <a:xfrm>
            <a:off x="1062780" y="3151445"/>
            <a:ext cx="4749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Bivariate choropleth map demonstrates the county wise distribution (per 10,000 population) of COVID-19 cases and deaths from 22 January to 26 July 2020.</a:t>
            </a:r>
          </a:p>
          <a:p>
            <a:endParaRPr lang="pt-BR" b="1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0193DEE-9160-0BA3-17E3-D17B73ABFDE3}"/>
              </a:ext>
            </a:extLst>
          </p:cNvPr>
          <p:cNvCxnSpPr/>
          <p:nvPr/>
        </p:nvCxnSpPr>
        <p:spPr>
          <a:xfrm>
            <a:off x="6096000" y="3151445"/>
            <a:ext cx="0" cy="30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85451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8A8B871-5B33-907A-0957-CEB95E7D8861}"/>
              </a:ext>
            </a:extLst>
          </p:cNvPr>
          <p:cNvSpPr/>
          <p:nvPr/>
        </p:nvSpPr>
        <p:spPr>
          <a:xfrm>
            <a:off x="6533400" y="1333500"/>
            <a:ext cx="5315700" cy="5238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2DB410-2697-A348-F84C-8F04CB3C6D99}"/>
              </a:ext>
            </a:extLst>
          </p:cNvPr>
          <p:cNvSpPr txBox="1"/>
          <p:nvPr/>
        </p:nvSpPr>
        <p:spPr>
          <a:xfrm>
            <a:off x="629073" y="1085438"/>
            <a:ext cx="5743152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>
                <a:effectLst/>
              </a:rPr>
              <a:t>Dispersão </a:t>
            </a:r>
            <a:r>
              <a:rPr lang="pt-BR" sz="2400" b="1" dirty="0" err="1">
                <a:effectLst/>
              </a:rPr>
              <a:t>pairplot</a:t>
            </a:r>
            <a:r>
              <a:rPr lang="pt-BR" sz="2400" b="1" dirty="0">
                <a:effectLst/>
              </a:rPr>
              <a:t>: </a:t>
            </a:r>
            <a:r>
              <a:rPr lang="pt-BR" sz="2400" dirty="0"/>
              <a:t>Ótimo para se </a:t>
            </a:r>
            <a:r>
              <a:rPr lang="pt-BR" sz="2400" dirty="0">
                <a:effectLst/>
              </a:rPr>
              <a:t>checar se existe alguma separabilidade ou diferença </a:t>
            </a:r>
            <a:r>
              <a:rPr lang="pt-BR" sz="2400" dirty="0" err="1">
                <a:effectLst/>
              </a:rPr>
              <a:t>estastistica</a:t>
            </a:r>
            <a:r>
              <a:rPr lang="pt-BR" sz="2400" dirty="0">
                <a:effectLst/>
              </a:rPr>
              <a:t> entre os atributos dos objetos estudados.</a:t>
            </a: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71C2A4-8C1C-83CA-DC79-60C97400B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13" y="1808162"/>
            <a:ext cx="4859915" cy="42895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57967D-ED4E-9C27-B6D4-8C6581968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4" y="3583025"/>
            <a:ext cx="5221229" cy="20466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7B57B34-63A5-4BF2-7E09-71E53FF59C9B}"/>
              </a:ext>
            </a:extLst>
          </p:cNvPr>
          <p:cNvSpPr txBox="1"/>
          <p:nvPr/>
        </p:nvSpPr>
        <p:spPr>
          <a:xfrm>
            <a:off x="2105821" y="6144816"/>
            <a:ext cx="21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Autor próprio, 2022.</a:t>
            </a:r>
            <a:endParaRPr lang="pt-BR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BC1673-DD90-51C2-B480-FA30B9039A47}"/>
              </a:ext>
            </a:extLst>
          </p:cNvPr>
          <p:cNvSpPr txBox="1"/>
          <p:nvPr/>
        </p:nvSpPr>
        <p:spPr>
          <a:xfrm>
            <a:off x="8099188" y="6264634"/>
            <a:ext cx="2801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Iris – </a:t>
            </a:r>
            <a:r>
              <a:rPr lang="pt-BR" sz="1400" dirty="0" err="1"/>
              <a:t>Seaborn</a:t>
            </a:r>
            <a:r>
              <a:rPr lang="pt-BR" sz="1400" dirty="0"/>
              <a:t> </a:t>
            </a:r>
            <a:r>
              <a:rPr lang="pt-BR" sz="1400" dirty="0" err="1"/>
              <a:t>pairplot</a:t>
            </a:r>
            <a:r>
              <a:rPr lang="pt-BR" sz="1400" dirty="0"/>
              <a:t>, 2022.</a:t>
            </a:r>
            <a:endParaRPr lang="pt-BR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1529BE8-A6F2-D9FB-D3D2-F4F5ED3F10CE}"/>
              </a:ext>
            </a:extLst>
          </p:cNvPr>
          <p:cNvSpPr txBox="1"/>
          <p:nvPr/>
        </p:nvSpPr>
        <p:spPr>
          <a:xfrm>
            <a:off x="2775129" y="3171572"/>
            <a:ext cx="1451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Seaborn</a:t>
            </a:r>
            <a:r>
              <a:rPr lang="pt-BR" sz="1400" dirty="0"/>
              <a:t> </a:t>
            </a:r>
            <a:r>
              <a:rPr lang="pt-BR" sz="1400" dirty="0" err="1"/>
              <a:t>pairplot</a:t>
            </a:r>
            <a:endParaRPr lang="pt-BR" b="1" dirty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ED5187A-D6F9-3953-E806-BC7B262FA1B1}"/>
              </a:ext>
            </a:extLst>
          </p:cNvPr>
          <p:cNvCxnSpPr>
            <a:cxnSpLocks/>
          </p:cNvCxnSpPr>
          <p:nvPr/>
        </p:nvCxnSpPr>
        <p:spPr>
          <a:xfrm>
            <a:off x="1321042" y="5114925"/>
            <a:ext cx="41463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354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203" y="226321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6394A3-BF35-5138-718D-9C2AF7E5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23" y="870710"/>
            <a:ext cx="7589689" cy="576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F990E9-5DA2-EA5E-3BA6-B14E7332DE7A}"/>
              </a:ext>
            </a:extLst>
          </p:cNvPr>
          <p:cNvSpPr txBox="1"/>
          <p:nvPr/>
        </p:nvSpPr>
        <p:spPr>
          <a:xfrm>
            <a:off x="920750" y="409499"/>
            <a:ext cx="4570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+mj-lt"/>
              </a:rPr>
              <a:t>Usar as cores com sensatez</a:t>
            </a:r>
            <a:endParaRPr lang="pt-BR" dirty="0">
              <a:latin typeface="+mj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30E9EF-75D2-3A8A-F0D6-6B147E7D81E0}"/>
              </a:ext>
            </a:extLst>
          </p:cNvPr>
          <p:cNvSpPr txBox="1"/>
          <p:nvPr/>
        </p:nvSpPr>
        <p:spPr>
          <a:xfrm>
            <a:off x="920750" y="932719"/>
            <a:ext cx="108426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Cores para categorias: Não use mais de 5-8 cores de uma só vez. Dica: Cores para dados ordinais: Varie a luminância e a saturação.</a:t>
            </a:r>
          </a:p>
          <a:p>
            <a:endParaRPr lang="pt-BR" sz="20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010B65C-F934-9945-0991-93FB57AE5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090" y="2355115"/>
            <a:ext cx="3981450" cy="37433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1369E03-E352-2902-5AAA-9186D010C2E6}"/>
              </a:ext>
            </a:extLst>
          </p:cNvPr>
          <p:cNvSpPr txBox="1"/>
          <p:nvPr/>
        </p:nvSpPr>
        <p:spPr>
          <a:xfrm>
            <a:off x="4096134" y="6211669"/>
            <a:ext cx="3817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/>
              <a:t>Na dúvida, use o site “Color </a:t>
            </a:r>
            <a:r>
              <a:rPr lang="pt-BR" sz="1800" dirty="0" err="1"/>
              <a:t>Brewer</a:t>
            </a:r>
            <a:r>
              <a:rPr lang="pt-BR" sz="1800" dirty="0"/>
              <a:t>”.</a:t>
            </a:r>
          </a:p>
          <a:p>
            <a:pPr algn="just"/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8290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050" y="4476256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Google </a:t>
            </a:r>
            <a:r>
              <a:rPr lang="pt-BR" sz="4000" dirty="0" err="1"/>
              <a:t>Colab</a:t>
            </a:r>
            <a:endParaRPr lang="pt-BR" sz="4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B45070-8135-7FDE-22C4-81C1A8B5E40C}"/>
              </a:ext>
            </a:extLst>
          </p:cNvPr>
          <p:cNvSpPr txBox="1"/>
          <p:nvPr/>
        </p:nvSpPr>
        <p:spPr>
          <a:xfrm>
            <a:off x="2086625" y="1009396"/>
            <a:ext cx="8323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/>
              <a:t>Matplolib</a:t>
            </a:r>
            <a:endParaRPr lang="pt-BR" sz="4800" dirty="0"/>
          </a:p>
        </p:txBody>
      </p:sp>
      <p:pic>
        <p:nvPicPr>
          <p:cNvPr id="6" name="Imagem 5">
            <a:hlinkClick r:id="rId2"/>
            <a:extLst>
              <a:ext uri="{FF2B5EF4-FFF2-40B4-BE49-F238E27FC236}">
                <a16:creationId xmlns:a16="http://schemas.microsoft.com/office/drawing/2014/main" id="{44135B16-EAC5-7D39-1F6B-D56BF0807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32" y="2040448"/>
            <a:ext cx="4782217" cy="254353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3764723-9CE8-DFDA-061F-236C4C9C99BF}"/>
              </a:ext>
            </a:extLst>
          </p:cNvPr>
          <p:cNvSpPr txBox="1"/>
          <p:nvPr/>
        </p:nvSpPr>
        <p:spPr>
          <a:xfrm>
            <a:off x="3326339" y="5161542"/>
            <a:ext cx="6096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https://github.com/GabrielFonsecaNunes/data-science-with-python/blob/master/Aula%202/Notebooks/Notebook_1_Matplotlib_Plots_e_Graficos.ipynb</a:t>
            </a:r>
          </a:p>
        </p:txBody>
      </p:sp>
    </p:spTree>
    <p:extLst>
      <p:ext uri="{BB962C8B-B14F-4D97-AF65-F5344CB8AC3E}">
        <p14:creationId xmlns:p14="http://schemas.microsoft.com/office/powerpoint/2010/main" val="265549147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E5766D-E79F-6BB7-0F51-40B774E16D65}"/>
              </a:ext>
            </a:extLst>
          </p:cNvPr>
          <p:cNvSpPr txBox="1"/>
          <p:nvPr/>
        </p:nvSpPr>
        <p:spPr>
          <a:xfrm>
            <a:off x="4908430" y="6240723"/>
            <a:ext cx="2749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https://seaborn.pydata.org/</a:t>
            </a:r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F1A337-7949-780C-7CF6-D305E28FDC00}"/>
              </a:ext>
            </a:extLst>
          </p:cNvPr>
          <p:cNvSpPr txBox="1"/>
          <p:nvPr/>
        </p:nvSpPr>
        <p:spPr>
          <a:xfrm>
            <a:off x="956570" y="940246"/>
            <a:ext cx="2163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800" dirty="0">
                <a:effectLst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Seaborn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A55764E-7C42-212D-2715-25AAB294AEB4}"/>
              </a:ext>
            </a:extLst>
          </p:cNvPr>
          <p:cNvSpPr txBox="1"/>
          <p:nvPr/>
        </p:nvSpPr>
        <p:spPr>
          <a:xfrm>
            <a:off x="956570" y="1463466"/>
            <a:ext cx="10549630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Seaborn</a:t>
            </a:r>
            <a:r>
              <a:rPr lang="pt-BR" sz="2400" dirty="0">
                <a:effectLst/>
              </a:rPr>
              <a:t> é uma biblioteca de visualização de dados Python baseada em </a:t>
            </a:r>
            <a:r>
              <a:rPr lang="pt-BR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</a:t>
            </a:r>
            <a:r>
              <a:rPr lang="pt-BR" sz="2400" dirty="0">
                <a:effectLst/>
              </a:rPr>
              <a:t>. Ele fornece uma interface de alto nível para desenhar gráficos estatísticos atrativos e informativos. </a:t>
            </a:r>
            <a:endParaRPr lang="pt-BR" sz="24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56A4794-6828-1E77-4B7E-88FA20A56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9812" y="3429000"/>
            <a:ext cx="75723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B055D-3B08-58D7-EFB9-C707B974C94E}"/>
              </a:ext>
            </a:extLst>
          </p:cNvPr>
          <p:cNvSpPr txBox="1"/>
          <p:nvPr/>
        </p:nvSpPr>
        <p:spPr>
          <a:xfrm>
            <a:off x="1210732" y="1027121"/>
            <a:ext cx="9567333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O conceito de visualização de dados é bem simples. Visualização de dados </a:t>
            </a:r>
            <a:r>
              <a:rPr lang="pt-BR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nada mais é que a representação gráfica</a:t>
            </a:r>
            <a:r>
              <a:rPr lang="pt-BR" sz="2400" dirty="0"/>
              <a:t>, estática ou em movimento, da análise de dados e indicadores de natureza variada que podemos tirar inferências (Wikipedia, 2022).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C41DCF-C49B-1A32-4D7C-C70AE0FD7559}"/>
              </a:ext>
            </a:extLst>
          </p:cNvPr>
          <p:cNvSpPr txBox="1"/>
          <p:nvPr/>
        </p:nvSpPr>
        <p:spPr>
          <a:xfrm>
            <a:off x="3223001" y="6394612"/>
            <a:ext cx="5029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 err="1"/>
              <a:t>Anatytics</a:t>
            </a:r>
            <a:r>
              <a:rPr lang="pt-BR" sz="1400" dirty="0"/>
              <a:t> insight - </a:t>
            </a:r>
            <a:r>
              <a:rPr lang="en-US" sz="1400" dirty="0"/>
              <a:t>Business Intelligence And Analytics, 2020</a:t>
            </a:r>
            <a:endParaRPr lang="pt-BR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1A390C-C6E3-FBAC-AA81-9D48391F6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77" y="3429000"/>
            <a:ext cx="3799581" cy="26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6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736" y="257985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E5766D-E79F-6BB7-0F51-40B774E16D65}"/>
              </a:ext>
            </a:extLst>
          </p:cNvPr>
          <p:cNvSpPr txBox="1"/>
          <p:nvPr/>
        </p:nvSpPr>
        <p:spPr>
          <a:xfrm>
            <a:off x="4908430" y="6240723"/>
            <a:ext cx="2749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https://seaborn.pydata.org/</a:t>
            </a:r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F1A337-7949-780C-7CF6-D305E28FDC00}"/>
              </a:ext>
            </a:extLst>
          </p:cNvPr>
          <p:cNvSpPr txBox="1"/>
          <p:nvPr/>
        </p:nvSpPr>
        <p:spPr>
          <a:xfrm>
            <a:off x="1083570" y="779379"/>
            <a:ext cx="2163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800" dirty="0">
                <a:effectLst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Seaborn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108F02-6C25-0233-59D6-3F99E143B59A}"/>
              </a:ext>
            </a:extLst>
          </p:cNvPr>
          <p:cNvSpPr txBox="1"/>
          <p:nvPr/>
        </p:nvSpPr>
        <p:spPr>
          <a:xfrm>
            <a:off x="1083570" y="1302599"/>
            <a:ext cx="199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Instalando </a:t>
            </a:r>
            <a:r>
              <a:rPr lang="pt-BR" dirty="0" err="1"/>
              <a:t>Seaborn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16D807-CF4A-8E3F-FE4E-064D572D7BBE}"/>
              </a:ext>
            </a:extLst>
          </p:cNvPr>
          <p:cNvSpPr txBox="1"/>
          <p:nvPr/>
        </p:nvSpPr>
        <p:spPr>
          <a:xfrm>
            <a:off x="1099638" y="2813165"/>
            <a:ext cx="213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Importando </a:t>
            </a:r>
            <a:r>
              <a:rPr lang="pt-BR" dirty="0" err="1"/>
              <a:t>Seaborn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ECA3463-A480-EFD9-FAFF-43106ED69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66" y="1729835"/>
            <a:ext cx="4351931" cy="9595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0727A1-42F3-E3AE-A337-026345CCE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65" y="3182497"/>
            <a:ext cx="4351931" cy="95955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4AB26A6-4A47-D650-E955-EC167AB30FD6}"/>
              </a:ext>
            </a:extLst>
          </p:cNvPr>
          <p:cNvSpPr txBox="1"/>
          <p:nvPr/>
        </p:nvSpPr>
        <p:spPr>
          <a:xfrm>
            <a:off x="1147233" y="4424869"/>
            <a:ext cx="9897534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/>
              <a:t>Para instalar o </a:t>
            </a:r>
            <a:r>
              <a:rPr lang="pt-BR" sz="2000" dirty="0" err="1"/>
              <a:t>matplolib</a:t>
            </a:r>
            <a:r>
              <a:rPr lang="pt-BR" sz="2000" dirty="0"/>
              <a:t> de </a:t>
            </a:r>
            <a:r>
              <a:rPr lang="pt-BR" sz="2000" dirty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pt-BR" sz="2000" dirty="0" err="1">
                <a:solidFill>
                  <a:schemeClr val="accent2">
                    <a:lumMod val="75000"/>
                  </a:schemeClr>
                </a:solidFill>
              </a:rPr>
              <a:t>pip</a:t>
            </a:r>
            <a:r>
              <a:rPr lang="pt-BR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accent2">
                    <a:lumMod val="75000"/>
                  </a:schemeClr>
                </a:solidFill>
              </a:rPr>
              <a:t>install</a:t>
            </a:r>
            <a:r>
              <a:rPr lang="pt-BR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accent2">
                    <a:lumMod val="75000"/>
                  </a:schemeClr>
                </a:solidFill>
              </a:rPr>
              <a:t>seaborn</a:t>
            </a:r>
            <a:r>
              <a:rPr lang="pt-BR" sz="2000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/>
              <a:t>no terminal. Dentro do google </a:t>
            </a:r>
            <a:r>
              <a:rPr lang="pt-BR" sz="2000" dirty="0" err="1"/>
              <a:t>colab</a:t>
            </a:r>
            <a:r>
              <a:rPr lang="pt-BR" sz="2000" dirty="0"/>
              <a:t> o </a:t>
            </a:r>
            <a:r>
              <a:rPr lang="pt-BR" sz="2000" dirty="0" err="1"/>
              <a:t>seaborn</a:t>
            </a:r>
            <a:r>
              <a:rPr lang="pt-BR" sz="2000" dirty="0"/>
              <a:t> já vem por padrão. Para se utilizar o próprio notebook como </a:t>
            </a:r>
            <a:r>
              <a:rPr lang="pt-BR" sz="2000" b="1" dirty="0" err="1">
                <a:solidFill>
                  <a:schemeClr val="accent2">
                    <a:lumMod val="75000"/>
                  </a:schemeClr>
                </a:solidFill>
              </a:rPr>
              <a:t>backend</a:t>
            </a:r>
            <a:r>
              <a:rPr lang="pt-BR" sz="2000" dirty="0"/>
              <a:t> dos seus gráficos deve ser utilizado </a:t>
            </a:r>
            <a:r>
              <a:rPr lang="pt-BR" sz="2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“%matplotlib </a:t>
            </a:r>
            <a:r>
              <a:rPr lang="pt-BR" sz="2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</a:t>
            </a:r>
            <a:r>
              <a:rPr lang="pt-BR" sz="2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após a importação do matplotlib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1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736" y="257985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E5766D-E79F-6BB7-0F51-40B774E16D65}"/>
              </a:ext>
            </a:extLst>
          </p:cNvPr>
          <p:cNvSpPr txBox="1"/>
          <p:nvPr/>
        </p:nvSpPr>
        <p:spPr>
          <a:xfrm>
            <a:off x="4908430" y="6240723"/>
            <a:ext cx="2749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https://seaborn.pydata.org/</a:t>
            </a:r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F1A337-7949-780C-7CF6-D305E28FDC00}"/>
              </a:ext>
            </a:extLst>
          </p:cNvPr>
          <p:cNvSpPr txBox="1"/>
          <p:nvPr/>
        </p:nvSpPr>
        <p:spPr>
          <a:xfrm>
            <a:off x="1083570" y="779379"/>
            <a:ext cx="2163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800" dirty="0">
                <a:effectLst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Seaborn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7C6711-9158-6C60-7938-71824F073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02" y="1823993"/>
            <a:ext cx="10304097" cy="41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8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736" y="257985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E5766D-E79F-6BB7-0F51-40B774E16D65}"/>
              </a:ext>
            </a:extLst>
          </p:cNvPr>
          <p:cNvSpPr txBox="1"/>
          <p:nvPr/>
        </p:nvSpPr>
        <p:spPr>
          <a:xfrm>
            <a:off x="4908430" y="6240723"/>
            <a:ext cx="2749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https://seaborn.pydata.org/</a:t>
            </a:r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F1A337-7949-780C-7CF6-D305E28FDC00}"/>
              </a:ext>
            </a:extLst>
          </p:cNvPr>
          <p:cNvSpPr txBox="1"/>
          <p:nvPr/>
        </p:nvSpPr>
        <p:spPr>
          <a:xfrm>
            <a:off x="1083570" y="779379"/>
            <a:ext cx="2163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800" dirty="0">
                <a:effectLst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Seaborn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F6960A-7A0D-0FF0-2B00-71086A9C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70" y="1720559"/>
            <a:ext cx="10024533" cy="39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5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736" y="257985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F1A337-7949-780C-7CF6-D305E28FDC00}"/>
              </a:ext>
            </a:extLst>
          </p:cNvPr>
          <p:cNvSpPr txBox="1"/>
          <p:nvPr/>
        </p:nvSpPr>
        <p:spPr>
          <a:xfrm>
            <a:off x="1083570" y="779379"/>
            <a:ext cx="2163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800" dirty="0">
                <a:effectLst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Seaborn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D46698-C314-4847-C26F-1F1B0D486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63" y="1302599"/>
            <a:ext cx="8427803" cy="51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50" y="4402055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Google </a:t>
            </a:r>
            <a:r>
              <a:rPr lang="pt-BR" sz="4000" dirty="0" err="1"/>
              <a:t>Colab</a:t>
            </a:r>
            <a:endParaRPr lang="pt-BR" sz="4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B45070-8135-7FDE-22C4-81C1A8B5E40C}"/>
              </a:ext>
            </a:extLst>
          </p:cNvPr>
          <p:cNvSpPr txBox="1"/>
          <p:nvPr/>
        </p:nvSpPr>
        <p:spPr>
          <a:xfrm>
            <a:off x="2086625" y="1009396"/>
            <a:ext cx="8323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/>
              <a:t>Seaborn</a:t>
            </a:r>
            <a:endParaRPr lang="pt-BR" sz="4800" dirty="0"/>
          </a:p>
        </p:txBody>
      </p:sp>
      <p:pic>
        <p:nvPicPr>
          <p:cNvPr id="6" name="Imagem 5">
            <a:hlinkClick r:id="rId2"/>
            <a:extLst>
              <a:ext uri="{FF2B5EF4-FFF2-40B4-BE49-F238E27FC236}">
                <a16:creationId xmlns:a16="http://schemas.microsoft.com/office/drawing/2014/main" id="{44135B16-EAC5-7D39-1F6B-D56BF0807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57" y="1858525"/>
            <a:ext cx="4782217" cy="254353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7C77EB-0D89-019A-9ED3-629114EE9D6C}"/>
              </a:ext>
            </a:extLst>
          </p:cNvPr>
          <p:cNvSpPr txBox="1"/>
          <p:nvPr/>
        </p:nvSpPr>
        <p:spPr>
          <a:xfrm>
            <a:off x="2851149" y="5386939"/>
            <a:ext cx="711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https://github.com/GabrielFonsecaNunes/data-science-with-python/blob/master/Aula%202/Notebooks/Notebook_2_Seaborn.ipynb</a:t>
            </a:r>
          </a:p>
        </p:txBody>
      </p:sp>
    </p:spTree>
    <p:extLst>
      <p:ext uri="{BB962C8B-B14F-4D97-AF65-F5344CB8AC3E}">
        <p14:creationId xmlns:p14="http://schemas.microsoft.com/office/powerpoint/2010/main" val="398266966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hlinkClick r:id="rId2"/>
            <a:extLst>
              <a:ext uri="{FF2B5EF4-FFF2-40B4-BE49-F238E27FC236}">
                <a16:creationId xmlns:a16="http://schemas.microsoft.com/office/drawing/2014/main" id="{82F7078C-1E29-0FDA-EF60-099AA81FF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21" y="457201"/>
            <a:ext cx="10142358" cy="572540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C3DCEB-A7AF-7E85-6FE3-C6CD2AE3E8C9}"/>
              </a:ext>
            </a:extLst>
          </p:cNvPr>
          <p:cNvSpPr txBox="1"/>
          <p:nvPr/>
        </p:nvSpPr>
        <p:spPr>
          <a:xfrm>
            <a:off x="4885267" y="6256867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Fonte: </a:t>
            </a:r>
            <a:r>
              <a:rPr lang="pt-BR" sz="1200" dirty="0" err="1"/>
              <a:t>Plotly</a:t>
            </a:r>
            <a:r>
              <a:rPr lang="pt-BR" sz="1200" dirty="0"/>
              <a:t> - home </a:t>
            </a:r>
            <a:r>
              <a:rPr lang="pt-BR" sz="1200" dirty="0" err="1"/>
              <a:t>page</a:t>
            </a:r>
            <a:r>
              <a:rPr lang="pt-BR" sz="1200" dirty="0"/>
              <a:t>, 2022. </a:t>
            </a:r>
          </a:p>
        </p:txBody>
      </p:sp>
    </p:spTree>
    <p:extLst>
      <p:ext uri="{BB962C8B-B14F-4D97-AF65-F5344CB8AC3E}">
        <p14:creationId xmlns:p14="http://schemas.microsoft.com/office/powerpoint/2010/main" val="49543253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50" y="4402055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Google </a:t>
            </a:r>
            <a:r>
              <a:rPr lang="pt-BR" sz="4000" dirty="0" err="1"/>
              <a:t>Colab</a:t>
            </a:r>
            <a:endParaRPr lang="pt-BR" sz="4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B45070-8135-7FDE-22C4-81C1A8B5E40C}"/>
              </a:ext>
            </a:extLst>
          </p:cNvPr>
          <p:cNvSpPr txBox="1"/>
          <p:nvPr/>
        </p:nvSpPr>
        <p:spPr>
          <a:xfrm>
            <a:off x="2086625" y="1009396"/>
            <a:ext cx="8323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/>
              <a:t>Plotly</a:t>
            </a:r>
            <a:endParaRPr lang="pt-BR" sz="4800" dirty="0"/>
          </a:p>
        </p:txBody>
      </p:sp>
      <p:pic>
        <p:nvPicPr>
          <p:cNvPr id="6" name="Imagem 5">
            <a:hlinkClick r:id="rId2"/>
            <a:extLst>
              <a:ext uri="{FF2B5EF4-FFF2-40B4-BE49-F238E27FC236}">
                <a16:creationId xmlns:a16="http://schemas.microsoft.com/office/drawing/2014/main" id="{44135B16-EAC5-7D39-1F6B-D56BF0807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57" y="1858525"/>
            <a:ext cx="4782217" cy="254353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29C67AD-D995-99C9-B6E5-5F5C613DD751}"/>
              </a:ext>
            </a:extLst>
          </p:cNvPr>
          <p:cNvSpPr txBox="1"/>
          <p:nvPr/>
        </p:nvSpPr>
        <p:spPr>
          <a:xfrm>
            <a:off x="2946400" y="52618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https://github.com/GabrielFonsecaNunes/data-science-with-python/blob/master/Aula%202/Notebooks/Notebook_3_plotly-tutorial-for-beginners.ipynb</a:t>
            </a:r>
          </a:p>
        </p:txBody>
      </p:sp>
    </p:spTree>
    <p:extLst>
      <p:ext uri="{BB962C8B-B14F-4D97-AF65-F5344CB8AC3E}">
        <p14:creationId xmlns:p14="http://schemas.microsoft.com/office/powerpoint/2010/main" val="305536403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001" y="2391462"/>
            <a:ext cx="7889998" cy="1811307"/>
          </a:xfrm>
        </p:spPr>
        <p:txBody>
          <a:bodyPr>
            <a:noAutofit/>
          </a:bodyPr>
          <a:lstStyle/>
          <a:p>
            <a:pPr algn="ctr"/>
            <a:r>
              <a:rPr lang="pt-BR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Perguntas ?</a:t>
            </a:r>
            <a:endPara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8419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468" y="2391462"/>
            <a:ext cx="7889998" cy="1811307"/>
          </a:xfrm>
        </p:spPr>
        <p:txBody>
          <a:bodyPr>
            <a:noAutofit/>
          </a:bodyPr>
          <a:lstStyle/>
          <a:p>
            <a:pPr algn="ctr"/>
            <a:r>
              <a:rPr lang="pt-BR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Obrigado!</a:t>
            </a:r>
            <a:endPara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4190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99F57C-7C30-AC10-1AEC-2AE240E1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4" y="381000"/>
            <a:ext cx="6524498" cy="430887"/>
          </a:xfrm>
        </p:spPr>
        <p:txBody>
          <a:bodyPr/>
          <a:lstStyle/>
          <a:p>
            <a:r>
              <a:rPr lang="pt-BR" dirty="0"/>
              <a:t>Referências Bibliográficas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51F8B3-1E21-E353-06C1-52CA5F92E236}"/>
              </a:ext>
            </a:extLst>
          </p:cNvPr>
          <p:cNvSpPr txBox="1"/>
          <p:nvPr/>
        </p:nvSpPr>
        <p:spPr>
          <a:xfrm>
            <a:off x="1091671" y="1174282"/>
            <a:ext cx="10008657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/>
              <a:t>Matplotlib Tutorial, 2022. Disponível em: https://matplotlib.org/</a:t>
            </a:r>
            <a:r>
              <a:rPr lang="pt-BR" dirty="0" err="1"/>
              <a:t>stable</a:t>
            </a:r>
            <a:r>
              <a:rPr lang="pt-BR" dirty="0"/>
              <a:t>/</a:t>
            </a:r>
            <a:r>
              <a:rPr lang="pt-BR" dirty="0" err="1"/>
              <a:t>tutorials</a:t>
            </a:r>
            <a:r>
              <a:rPr lang="pt-BR" dirty="0"/>
              <a:t>/index.html. Acesso em 15 jul. 2022.</a:t>
            </a:r>
          </a:p>
          <a:p>
            <a:pPr algn="just">
              <a:lnSpc>
                <a:spcPct val="150000"/>
              </a:lnSpc>
            </a:pPr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guide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tutorial - </a:t>
            </a:r>
            <a:r>
              <a:rPr lang="pt-BR" dirty="0" err="1"/>
              <a:t>Seaborn</a:t>
            </a:r>
            <a:r>
              <a:rPr lang="pt-BR" dirty="0"/>
              <a:t> tutorial, 2022. Disponível em: https://seaborn.pydata.org/tutorial.html. Acesso em 15 jul. 2022.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Disponível em: . Acesso em 15 jul. 2022.</a:t>
            </a:r>
          </a:p>
          <a:p>
            <a:pPr algn="just">
              <a:lnSpc>
                <a:spcPct val="150000"/>
              </a:lnSpc>
            </a:pPr>
            <a:r>
              <a:rPr lang="pt-BR" dirty="0" err="1"/>
              <a:t>Storytelling</a:t>
            </a:r>
            <a:r>
              <a:rPr lang="pt-BR" dirty="0"/>
              <a:t> com dados: Um guia sobre visualização de dados para profissionais de negócios. Disponível em: https://www.storytellingwithdata.com/books. Acesso em 15 jul. 2022.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NYC Data Science Academy, Machine Learning: Predicting House Prices, 2020. </a:t>
            </a:r>
            <a:r>
              <a:rPr lang="en-US" dirty="0" err="1"/>
              <a:t>Disponível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 </a:t>
            </a:r>
            <a:r>
              <a:rPr lang="pt-BR" dirty="0"/>
              <a:t>https://nycdatascience.com/blog/</a:t>
            </a:r>
            <a:r>
              <a:rPr lang="pt-BR" dirty="0" err="1"/>
              <a:t>student-works</a:t>
            </a:r>
            <a:r>
              <a:rPr lang="pt-BR" dirty="0"/>
              <a:t>/ames-</a:t>
            </a:r>
            <a:r>
              <a:rPr lang="pt-BR" dirty="0" err="1"/>
              <a:t>housing</a:t>
            </a:r>
            <a:r>
              <a:rPr lang="pt-BR" dirty="0"/>
              <a:t>-</a:t>
            </a:r>
            <a:r>
              <a:rPr lang="pt-BR" dirty="0" err="1"/>
              <a:t>predicting-house-prices-with-machine-learning</a:t>
            </a:r>
            <a:r>
              <a:rPr lang="pt-BR" dirty="0"/>
              <a:t>/. Acesso em 15 jul. 2022.</a:t>
            </a:r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005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95F0BB2F-80A9-F2E1-E333-3C2968294B88}"/>
              </a:ext>
            </a:extLst>
          </p:cNvPr>
          <p:cNvSpPr/>
          <p:nvPr/>
        </p:nvSpPr>
        <p:spPr>
          <a:xfrm>
            <a:off x="1075267" y="1168400"/>
            <a:ext cx="10659533" cy="4783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03" y="463388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13BED-782D-123A-44E9-78067660BF47}"/>
              </a:ext>
            </a:extLst>
          </p:cNvPr>
          <p:cNvSpPr txBox="1"/>
          <p:nvPr/>
        </p:nvSpPr>
        <p:spPr>
          <a:xfrm>
            <a:off x="1557865" y="1615728"/>
            <a:ext cx="9160935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pt-BR" sz="2400" b="1" i="0" u="none" strike="noStrike" baseline="0" dirty="0">
                <a:latin typeface="Calibri Bold" panose="020F0702030404030204" pitchFamily="34" charset="0"/>
              </a:rPr>
              <a:t>Gráficos estáticos</a:t>
            </a:r>
            <a:r>
              <a:rPr lang="pt-BR" sz="2400" b="0" i="0" u="none" strike="noStrike" baseline="0" dirty="0">
                <a:latin typeface="Calibri" panose="020F0502020204030204" pitchFamily="34" charset="0"/>
              </a:rPr>
              <a:t>: É uma </a:t>
            </a:r>
            <a:r>
              <a:rPr lang="pt-BR" sz="2400" b="0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representação instantânea </a:t>
            </a:r>
            <a:r>
              <a:rPr lang="pt-BR" sz="2400" b="0" i="0" u="none" strike="noStrike" baseline="0" dirty="0">
                <a:latin typeface="Calibri" panose="020F0502020204030204" pitchFamily="34" charset="0"/>
              </a:rPr>
              <a:t>de um conjunto de dados.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B4F9627-D9C6-EE78-317F-5E3D3DC6C660}"/>
              </a:ext>
            </a:extLst>
          </p:cNvPr>
          <p:cNvSpPr txBox="1"/>
          <p:nvPr/>
        </p:nvSpPr>
        <p:spPr>
          <a:xfrm>
            <a:off x="1557865" y="3951674"/>
            <a:ext cx="9598658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pt-BR" sz="2400" b="1" i="0" u="none" strike="noStrike" baseline="0" dirty="0">
                <a:latin typeface="Calibri Bold" panose="020F0702030404030204" pitchFamily="34" charset="0"/>
              </a:rPr>
              <a:t>Infográficos: </a:t>
            </a:r>
            <a:r>
              <a:rPr lang="pt-BR" sz="2400" b="0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Gráficos mais ricos visualmente</a:t>
            </a:r>
            <a:r>
              <a:rPr lang="pt-BR" sz="2400" b="0" i="0" u="none" strike="noStrike" baseline="0" dirty="0">
                <a:latin typeface="Calibri" panose="020F0502020204030204" pitchFamily="34" charset="0"/>
              </a:rPr>
              <a:t>, porém não estão vinculados diretamente a uma fonte de dados.</a:t>
            </a:r>
            <a:endParaRPr lang="pt-BR"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E63273-44E3-6CE6-8F6C-5FA30CE5865B}"/>
              </a:ext>
            </a:extLst>
          </p:cNvPr>
          <p:cNvSpPr txBox="1"/>
          <p:nvPr/>
        </p:nvSpPr>
        <p:spPr>
          <a:xfrm>
            <a:off x="1557865" y="2960857"/>
            <a:ext cx="9598656" cy="5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pt-BR" sz="2400" b="1" i="0" u="none" strike="noStrike" baseline="0" dirty="0">
                <a:latin typeface="Calibri Bold" panose="020F0702030404030204" pitchFamily="34" charset="0"/>
              </a:rPr>
              <a:t>Dashboards</a:t>
            </a:r>
            <a:r>
              <a:rPr lang="pt-BR" sz="2400" b="0" i="0" u="none" strike="noStrike" baseline="0" dirty="0">
                <a:latin typeface="Calibri" panose="020F0502020204030204" pitchFamily="34" charset="0"/>
              </a:rPr>
              <a:t>: Conjunto de </a:t>
            </a:r>
            <a:r>
              <a:rPr lang="pt-BR" sz="2400" b="0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gráficos interativos e exibidos em conjunto</a:t>
            </a:r>
            <a:r>
              <a:rPr lang="pt-BR" sz="2400" b="0" i="0" u="none" strike="noStrike" baseline="0" dirty="0"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67013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7A8491CC-9A3E-207D-080A-2469370CA46F}"/>
              </a:ext>
            </a:extLst>
          </p:cNvPr>
          <p:cNvSpPr/>
          <p:nvPr/>
        </p:nvSpPr>
        <p:spPr>
          <a:xfrm>
            <a:off x="1261392" y="557172"/>
            <a:ext cx="10353676" cy="57436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B93A89B-3896-A526-CED0-EC5F2F95BDE4}"/>
              </a:ext>
            </a:extLst>
          </p:cNvPr>
          <p:cNvSpPr/>
          <p:nvPr/>
        </p:nvSpPr>
        <p:spPr>
          <a:xfrm>
            <a:off x="2317748" y="2196820"/>
            <a:ext cx="3563848" cy="5232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Comunicar (Explicativa)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54EAC5D-7CC8-0619-122F-A2E58554727B}"/>
              </a:ext>
            </a:extLst>
          </p:cNvPr>
          <p:cNvSpPr/>
          <p:nvPr/>
        </p:nvSpPr>
        <p:spPr>
          <a:xfrm>
            <a:off x="6748729" y="2195925"/>
            <a:ext cx="3635194" cy="5232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Analisar (Exploratória)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F6F5D8-7FF1-3F9D-1367-6D41FA54EA39}"/>
              </a:ext>
            </a:extLst>
          </p:cNvPr>
          <p:cNvSpPr txBox="1"/>
          <p:nvPr/>
        </p:nvSpPr>
        <p:spPr>
          <a:xfrm>
            <a:off x="2455023" y="3238011"/>
            <a:ext cx="3289298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Apresentar dados e ideias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Explicar e informar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Fornecer evidências e suporte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Influenciar e persuadir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911E57-CC12-C2CE-E0EC-6AAD3639F2F3}"/>
              </a:ext>
            </a:extLst>
          </p:cNvPr>
          <p:cNvSpPr txBox="1"/>
          <p:nvPr/>
        </p:nvSpPr>
        <p:spPr>
          <a:xfrm>
            <a:off x="7073619" y="3238011"/>
            <a:ext cx="303025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Explorar os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Avaliar uma situação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Determinar como proceder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Decidir o que fazer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8BA1937-2447-4582-4336-E512BF7C66AF}"/>
              </a:ext>
            </a:extLst>
          </p:cNvPr>
          <p:cNvSpPr txBox="1"/>
          <p:nvPr/>
        </p:nvSpPr>
        <p:spPr>
          <a:xfrm>
            <a:off x="4364409" y="844475"/>
            <a:ext cx="38597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Visualização de Dados</a:t>
            </a:r>
          </a:p>
          <a:p>
            <a:pPr algn="ctr"/>
            <a:r>
              <a:rPr lang="pt-BR" sz="3200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7511771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0457D724-6700-D6F6-F833-589DB9587C70}"/>
              </a:ext>
            </a:extLst>
          </p:cNvPr>
          <p:cNvSpPr/>
          <p:nvPr/>
        </p:nvSpPr>
        <p:spPr>
          <a:xfrm>
            <a:off x="1329794" y="775853"/>
            <a:ext cx="10151006" cy="57619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‘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8CC12EB-1426-E3D4-D350-18A49401FD03}"/>
              </a:ext>
            </a:extLst>
          </p:cNvPr>
          <p:cNvSpPr/>
          <p:nvPr/>
        </p:nvSpPr>
        <p:spPr>
          <a:xfrm>
            <a:off x="6208119" y="3506975"/>
            <a:ext cx="4959413" cy="2876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3C56FB1-6890-375F-DEE6-CE425F679393}"/>
              </a:ext>
            </a:extLst>
          </p:cNvPr>
          <p:cNvSpPr/>
          <p:nvPr/>
        </p:nvSpPr>
        <p:spPr>
          <a:xfrm>
            <a:off x="1828864" y="2076446"/>
            <a:ext cx="4006786" cy="3365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4D4C122-8670-1BF4-B0E6-7F2CC050CC27}"/>
              </a:ext>
            </a:extLst>
          </p:cNvPr>
          <p:cNvSpPr/>
          <p:nvPr/>
        </p:nvSpPr>
        <p:spPr>
          <a:xfrm>
            <a:off x="6405297" y="956262"/>
            <a:ext cx="4006786" cy="23947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300" y="147462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AC632B-7B16-264F-6C04-41173F9C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9"/>
          <a:stretch/>
        </p:blipFill>
        <p:spPr>
          <a:xfrm>
            <a:off x="6495587" y="3622556"/>
            <a:ext cx="4520932" cy="265150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97C8939-2D06-03C4-AC70-B66EB3B41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76" y="2198905"/>
            <a:ext cx="2946401" cy="309656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8CA1D23-2F3F-2D5B-2B76-CC3EDC13AB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4" r="9602"/>
          <a:stretch/>
        </p:blipFill>
        <p:spPr>
          <a:xfrm>
            <a:off x="6809033" y="1127872"/>
            <a:ext cx="3268134" cy="214206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C43472D-9A3E-77E6-22C9-223DDA415BF3}"/>
              </a:ext>
            </a:extLst>
          </p:cNvPr>
          <p:cNvSpPr txBox="1"/>
          <p:nvPr/>
        </p:nvSpPr>
        <p:spPr>
          <a:xfrm>
            <a:off x="2230495" y="1195317"/>
            <a:ext cx="327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Como não fazer gráficos!</a:t>
            </a:r>
          </a:p>
        </p:txBody>
      </p:sp>
    </p:spTree>
    <p:extLst>
      <p:ext uri="{BB962C8B-B14F-4D97-AF65-F5344CB8AC3E}">
        <p14:creationId xmlns:p14="http://schemas.microsoft.com/office/powerpoint/2010/main" val="161516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0A82BBB-06ED-C9BC-898B-BC87A427D087}"/>
              </a:ext>
            </a:extLst>
          </p:cNvPr>
          <p:cNvSpPr/>
          <p:nvPr/>
        </p:nvSpPr>
        <p:spPr>
          <a:xfrm>
            <a:off x="423861" y="763015"/>
            <a:ext cx="11344276" cy="5829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300" y="147462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6B08F3-D878-44A8-A851-68D1B73CF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02" y="2258707"/>
            <a:ext cx="6439395" cy="363085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0EE3DF-EC87-859E-4BD8-D09338FDCB68}"/>
              </a:ext>
            </a:extLst>
          </p:cNvPr>
          <p:cNvSpPr txBox="1"/>
          <p:nvPr/>
        </p:nvSpPr>
        <p:spPr>
          <a:xfrm>
            <a:off x="723900" y="831910"/>
            <a:ext cx="1038860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effectLst/>
              </a:rPr>
              <a:t>Em 2013, a Apple foi criticada pelo mesmo erro quando Tim Cook usou o gráfico específico para mostrar a crescente venda de </a:t>
            </a:r>
            <a:r>
              <a:rPr lang="pt-BR" sz="2400" dirty="0" err="1">
                <a:effectLst/>
              </a:rPr>
              <a:t>iPads</a:t>
            </a:r>
            <a:r>
              <a:rPr lang="pt-BR" sz="2400" dirty="0">
                <a:effectLst/>
              </a:rPr>
              <a:t> entre os anos de 2008-2013.</a:t>
            </a:r>
            <a:endParaRPr lang="pt-BR" sz="2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718B7D-8C17-BCC5-53B5-E6B810949417}"/>
              </a:ext>
            </a:extLst>
          </p:cNvPr>
          <p:cNvSpPr txBox="1"/>
          <p:nvPr/>
        </p:nvSpPr>
        <p:spPr>
          <a:xfrm>
            <a:off x="2347741" y="6014992"/>
            <a:ext cx="789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Fonte: </a:t>
            </a:r>
            <a:r>
              <a:rPr lang="pt-BR" sz="1200" dirty="0"/>
              <a:t>Mail Online - </a:t>
            </a:r>
            <a:r>
              <a:rPr lang="en-US" sz="1200" dirty="0"/>
              <a:t>How Apple exaggerated sales of its iPad: Chart shown at launch is 'misleading' because it fails to show recent dip in sales, 2013</a:t>
            </a:r>
          </a:p>
          <a:p>
            <a:r>
              <a:rPr lang="pt-BR" sz="1200" dirty="0"/>
              <a:t>   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3234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0A82BBB-06ED-C9BC-898B-BC87A427D087}"/>
              </a:ext>
            </a:extLst>
          </p:cNvPr>
          <p:cNvSpPr/>
          <p:nvPr/>
        </p:nvSpPr>
        <p:spPr>
          <a:xfrm>
            <a:off x="423862" y="772416"/>
            <a:ext cx="11344276" cy="5829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700" y="197134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9AC78BC-1C6B-C46C-71D9-0D373A965289}"/>
              </a:ext>
            </a:extLst>
          </p:cNvPr>
          <p:cNvSpPr txBox="1"/>
          <p:nvPr/>
        </p:nvSpPr>
        <p:spPr>
          <a:xfrm>
            <a:off x="568325" y="772416"/>
            <a:ext cx="1105535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effectLst/>
              </a:rPr>
              <a:t>Na imagem abaixo, uma olhada daria a impressão de que </a:t>
            </a:r>
            <a:r>
              <a:rPr lang="pt-BR" sz="2400" u="sng" dirty="0">
                <a:effectLst/>
              </a:rPr>
              <a:t>um número esmagador de democratas apoiou a decisão do tribunal do que os republicanos</a:t>
            </a:r>
            <a:r>
              <a:rPr lang="pt-BR" sz="2400" dirty="0">
                <a:effectLst/>
              </a:rPr>
              <a:t>. No entanto, a diferença não é tão grande (democratas – 62% vs. republicanos – 54%) e só se faz aparecer mais começando o gráfico a partir de 50%, o que se chama truncar o gráfico. </a:t>
            </a: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19BE34-757B-2E4E-3108-D7EB7C2D2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 t="1514" r="3842" b="4130"/>
          <a:stretch/>
        </p:blipFill>
        <p:spPr>
          <a:xfrm>
            <a:off x="3776662" y="3139411"/>
            <a:ext cx="4672013" cy="31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9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0A82BBB-06ED-C9BC-898B-BC87A427D087}"/>
              </a:ext>
            </a:extLst>
          </p:cNvPr>
          <p:cNvSpPr/>
          <p:nvPr/>
        </p:nvSpPr>
        <p:spPr>
          <a:xfrm>
            <a:off x="423862" y="785773"/>
            <a:ext cx="11344276" cy="5829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AFC9520-A621-0FEF-091B-D7342802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700" y="197134"/>
            <a:ext cx="56007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Visualização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D2164C-DCB7-AC34-1308-C732CC33D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08" y="3119477"/>
            <a:ext cx="5684892" cy="29527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9AC78BC-1C6B-C46C-71D9-0D373A965289}"/>
              </a:ext>
            </a:extLst>
          </p:cNvPr>
          <p:cNvSpPr txBox="1"/>
          <p:nvPr/>
        </p:nvSpPr>
        <p:spPr>
          <a:xfrm>
            <a:off x="712788" y="928737"/>
            <a:ext cx="11055350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effectLst/>
              </a:rPr>
              <a:t>Os gráficos de pizza mostram partes de um todo em que o valor do todo soma </a:t>
            </a:r>
            <a:r>
              <a:rPr lang="pt-BR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100%.  </a:t>
            </a:r>
            <a:r>
              <a:rPr lang="pt-BR" sz="2400" dirty="0">
                <a:effectLst/>
              </a:rPr>
              <a:t>No entanto, a soma das partes apresentadas na imagem abaixo </a:t>
            </a:r>
            <a:r>
              <a:rPr lang="pt-BR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soma 139%, </a:t>
            </a:r>
            <a:r>
              <a:rPr lang="pt-BR" sz="2400" dirty="0">
                <a:effectLst/>
              </a:rPr>
              <a:t>o que é tecnicamente absurdo para ser apresentado por meio de um gráfico de pizza.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9625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1.3 Vizualização de Dados</Template>
  <TotalTime>411</TotalTime>
  <Words>1674</Words>
  <Application>Microsoft Office PowerPoint</Application>
  <PresentationFormat>Widescreen</PresentationFormat>
  <Paragraphs>150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6" baseType="lpstr">
      <vt:lpstr>Arial</vt:lpstr>
      <vt:lpstr>Arial MT</vt:lpstr>
      <vt:lpstr>Calibri</vt:lpstr>
      <vt:lpstr>Calibri Bold</vt:lpstr>
      <vt:lpstr>Calibri Light</vt:lpstr>
      <vt:lpstr>Wingdings</vt:lpstr>
      <vt:lpstr>Tema do Office</vt:lpstr>
      <vt:lpstr>Visualização de Dados</vt:lpstr>
      <vt:lpstr>Visualização de Dados</vt:lpstr>
      <vt:lpstr>Visualização de Dados</vt:lpstr>
      <vt:lpstr>Visualização de Dados</vt:lpstr>
      <vt:lpstr>Apresentação do PowerPoint</vt:lpstr>
      <vt:lpstr>Visualização de Dados</vt:lpstr>
      <vt:lpstr>Visualização</vt:lpstr>
      <vt:lpstr>Visualização de Dados</vt:lpstr>
      <vt:lpstr>Visualização de Dados</vt:lpstr>
      <vt:lpstr>Visualização de Dados</vt:lpstr>
      <vt:lpstr>Apresentação do PowerPoint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Apresentação do PowerPoint</vt:lpstr>
      <vt:lpstr>Google Colab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Google Colab</vt:lpstr>
      <vt:lpstr>Apresentação do PowerPoint</vt:lpstr>
      <vt:lpstr>Google Colab</vt:lpstr>
      <vt:lpstr>Perguntas ?</vt:lpstr>
      <vt:lpstr>Obrigado!</vt:lpstr>
      <vt:lpstr>Referências Bibliográficas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Visualização de Dados</dc:title>
  <dc:creator>GABRIEL DA FONSECA NUNES</dc:creator>
  <cp:lastModifiedBy>GABRIEL DA FONSECA NUNES</cp:lastModifiedBy>
  <cp:revision>19</cp:revision>
  <dcterms:created xsi:type="dcterms:W3CDTF">2022-07-25T16:23:23Z</dcterms:created>
  <dcterms:modified xsi:type="dcterms:W3CDTF">2022-07-26T00:28:43Z</dcterms:modified>
</cp:coreProperties>
</file>